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Override11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Override12.xml" ContentType="application/vnd.openxmlformats-officedocument.themeOverrid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heme/themeOverride13.xml" ContentType="application/vnd.openxmlformats-officedocument.themeOverrid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0" r:id="rId1"/>
    <p:sldMasterId id="2147483951" r:id="rId2"/>
    <p:sldMasterId id="2147483993" r:id="rId3"/>
    <p:sldMasterId id="2147484005" r:id="rId4"/>
    <p:sldMasterId id="2147484016" r:id="rId5"/>
    <p:sldMasterId id="2147484028" r:id="rId6"/>
  </p:sldMasterIdLst>
  <p:notesMasterIdLst>
    <p:notesMasterId r:id="rId50"/>
  </p:notesMasterIdLst>
  <p:sldIdLst>
    <p:sldId id="256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405" r:id="rId15"/>
    <p:sldId id="406" r:id="rId16"/>
    <p:sldId id="407" r:id="rId17"/>
    <p:sldId id="408" r:id="rId18"/>
    <p:sldId id="409" r:id="rId19"/>
    <p:sldId id="410" r:id="rId20"/>
    <p:sldId id="412" r:id="rId21"/>
    <p:sldId id="417" r:id="rId22"/>
    <p:sldId id="418" r:id="rId23"/>
    <p:sldId id="419" r:id="rId24"/>
    <p:sldId id="420" r:id="rId25"/>
    <p:sldId id="413" r:id="rId26"/>
    <p:sldId id="414" r:id="rId27"/>
    <p:sldId id="426" r:id="rId28"/>
    <p:sldId id="427" r:id="rId29"/>
    <p:sldId id="428" r:id="rId30"/>
    <p:sldId id="429" r:id="rId31"/>
    <p:sldId id="430" r:id="rId32"/>
    <p:sldId id="431" r:id="rId33"/>
    <p:sldId id="415" r:id="rId34"/>
    <p:sldId id="425" r:id="rId35"/>
    <p:sldId id="416" r:id="rId36"/>
    <p:sldId id="432" r:id="rId37"/>
    <p:sldId id="433" r:id="rId38"/>
    <p:sldId id="434" r:id="rId39"/>
    <p:sldId id="435" r:id="rId40"/>
    <p:sldId id="436" r:id="rId41"/>
    <p:sldId id="437" r:id="rId42"/>
    <p:sldId id="421" r:id="rId43"/>
    <p:sldId id="422" r:id="rId44"/>
    <p:sldId id="423" r:id="rId45"/>
    <p:sldId id="439" r:id="rId46"/>
    <p:sldId id="424" r:id="rId47"/>
    <p:sldId id="438" r:id="rId48"/>
    <p:sldId id="289" r:id="rId49"/>
  </p:sldIdLst>
  <p:sldSz cx="14630400" cy="8229600"/>
  <p:notesSz cx="6858000" cy="9144000"/>
  <p:defaultTextStyle>
    <a:defPPr>
      <a:defRPr lang="en-US"/>
    </a:defPPr>
    <a:lvl1pPr marL="0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2098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4192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6277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08370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0462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2554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64645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16733" algn="l" defTabSz="652098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5A0AD92-78D2-7545-8A6E-2D1143DEE447}">
          <p14:sldIdLst>
            <p14:sldId id="256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7"/>
            <p14:sldId id="418"/>
            <p14:sldId id="419"/>
            <p14:sldId id="420"/>
            <p14:sldId id="413"/>
            <p14:sldId id="414"/>
            <p14:sldId id="426"/>
            <p14:sldId id="427"/>
            <p14:sldId id="428"/>
            <p14:sldId id="429"/>
            <p14:sldId id="430"/>
            <p14:sldId id="431"/>
            <p14:sldId id="415"/>
            <p14:sldId id="425"/>
            <p14:sldId id="416"/>
            <p14:sldId id="432"/>
            <p14:sldId id="433"/>
            <p14:sldId id="434"/>
            <p14:sldId id="435"/>
            <p14:sldId id="436"/>
            <p14:sldId id="437"/>
            <p14:sldId id="421"/>
            <p14:sldId id="422"/>
            <p14:sldId id="423"/>
            <p14:sldId id="439"/>
            <p14:sldId id="424"/>
            <p14:sldId id="438"/>
            <p14:sldId id="28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56" userDrawn="1">
          <p15:clr>
            <a:srgbClr val="A4A3A4"/>
          </p15:clr>
        </p15:guide>
        <p15:guide id="2" pos="5121" userDrawn="1">
          <p15:clr>
            <a:srgbClr val="A4A3A4"/>
          </p15:clr>
        </p15:guide>
        <p15:guide id="3" orient="horz" pos="803" userDrawn="1">
          <p15:clr>
            <a:srgbClr val="A4A3A4"/>
          </p15:clr>
        </p15:guide>
        <p15:guide id="4" pos="417" userDrawn="1">
          <p15:clr>
            <a:srgbClr val="A4A3A4"/>
          </p15:clr>
        </p15:guide>
        <p15:guide id="5" orient="horz" pos="1176" userDrawn="1">
          <p15:clr>
            <a:srgbClr val="A4A3A4"/>
          </p15:clr>
        </p15:guide>
        <p15:guide id="6" orient="horz" pos="3048" userDrawn="1">
          <p15:clr>
            <a:srgbClr val="A4A3A4"/>
          </p15:clr>
        </p15:guide>
        <p15:guide id="7" pos="9822" userDrawn="1">
          <p15:clr>
            <a:srgbClr val="A4A3A4"/>
          </p15:clr>
        </p15:guide>
        <p15:guide id="8" orient="horz" pos="5520">
          <p15:clr>
            <a:srgbClr val="A4A3A4"/>
          </p15:clr>
        </p15:guide>
        <p15:guide id="9" orient="horz" pos="5001" userDrawn="1">
          <p15:clr>
            <a:srgbClr val="A4A3A4"/>
          </p15:clr>
        </p15:guide>
        <p15:guide id="10" orient="horz" pos="2592">
          <p15:clr>
            <a:srgbClr val="A4A3A4"/>
          </p15:clr>
        </p15:guide>
        <p15:guide id="11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8291" autoAdjust="0"/>
  </p:normalViewPr>
  <p:slideViewPr>
    <p:cSldViewPr snapToGrid="0" snapToObjects="1">
      <p:cViewPr>
        <p:scale>
          <a:sx n="60" d="100"/>
          <a:sy n="60" d="100"/>
        </p:scale>
        <p:origin x="-1872" y="-568"/>
      </p:cViewPr>
      <p:guideLst>
        <p:guide orient="horz" pos="2856"/>
        <p:guide orient="horz" pos="803"/>
        <p:guide orient="horz" pos="1176"/>
        <p:guide orient="horz" pos="3048"/>
        <p:guide orient="horz" pos="5520"/>
        <p:guide orient="horz" pos="5002"/>
        <p:guide orient="horz" pos="2592"/>
        <p:guide pos="5122"/>
        <p:guide pos="418"/>
        <p:guide pos="982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C7482-48B8-2246-8993-BC5E5A15FE43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10442-6ABE-C647-A0D2-3F25CCA60B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7197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4390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1587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8782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978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3173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200368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7563" algn="l" defTabSz="9143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10442-6ABE-C647-A0D2-3F25CCA60B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9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community convenes in many physical and virtual spaces. The community guidelines may be used in any location where the Chef community has gathered or is working.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25769-15D1-A743-97D1-79E862D067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30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community is always evolving and moves very quickly.  One way to stay on top of the hottest trends and discussions is to subscribe and listen to podcasts.  I find that podcasts are a great way to pass the time while commuting, exercising, or doing household chores such as mowing the lawn, doing dishes, or folding laundry.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 Some of the podcasts you might be interested in: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 - Food Fight Show - the 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DevOps</a:t>
            </a:r>
            <a:r>
              <a:rPr lang="en-US" dirty="0" smtClean="0"/>
              <a:t> Cafe - hosted by John Willis and Damon Edwards who have both been involved in the </a:t>
            </a:r>
            <a:r>
              <a:rPr lang="en-US" dirty="0" err="1" smtClean="0"/>
              <a:t>DevOps</a:t>
            </a:r>
            <a:r>
              <a:rPr lang="en-US" dirty="0" smtClean="0"/>
              <a:t> movement from the very early days</a:t>
            </a:r>
          </a:p>
          <a:p>
            <a:r>
              <a:rPr lang="en-US" dirty="0" smtClean="0"/>
              <a:t>  - Arrested </a:t>
            </a:r>
            <a:r>
              <a:rPr lang="en-US" dirty="0" err="1" smtClean="0"/>
              <a:t>Devops</a:t>
            </a:r>
            <a:r>
              <a:rPr lang="en-US" dirty="0" smtClean="0"/>
              <a:t> - because, there's always </a:t>
            </a:r>
            <a:r>
              <a:rPr lang="en-US" dirty="0" err="1" smtClean="0"/>
              <a:t>DevOps</a:t>
            </a:r>
            <a:r>
              <a:rPr lang="en-US" dirty="0" smtClean="0"/>
              <a:t> in the banana stand!</a:t>
            </a:r>
          </a:p>
          <a:p>
            <a:r>
              <a:rPr lang="en-US" dirty="0" smtClean="0"/>
              <a:t>  - The Ship Show - focuses on build engineering, </a:t>
            </a:r>
            <a:r>
              <a:rPr lang="en-US" dirty="0" err="1" smtClean="0"/>
              <a:t>devops</a:t>
            </a:r>
            <a:r>
              <a:rPr lang="en-US" dirty="0" smtClean="0"/>
              <a:t>, release management and everything in between.</a:t>
            </a:r>
          </a:p>
          <a:p>
            <a:r>
              <a:rPr lang="en-US" dirty="0" smtClean="0"/>
              <a:t>  - Ops All The Things - talks about everything related to system operations</a:t>
            </a:r>
          </a:p>
          <a:p>
            <a:r>
              <a:rPr lang="en-US" dirty="0" smtClean="0"/>
              <a:t>  - The Goat Farm is the podcast for </a:t>
            </a:r>
            <a:r>
              <a:rPr lang="en-US" dirty="0" err="1" smtClean="0"/>
              <a:t>DevOps</a:t>
            </a:r>
            <a:r>
              <a:rPr lang="en-US" dirty="0" smtClean="0"/>
              <a:t> in the Enterprise</a:t>
            </a:r>
          </a:p>
          <a:p>
            <a:r>
              <a:rPr lang="en-US" dirty="0" smtClean="0"/>
              <a:t>  </a:t>
            </a:r>
          </a:p>
          <a:p>
            <a:r>
              <a:rPr lang="en-US" dirty="0" smtClean="0"/>
              <a:t>  All of these are available in iTunes or your favorite podcast streaming application.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25769-15D1-A743-97D1-79E862D067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299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know that suggesting you go to a </a:t>
            </a:r>
            <a:r>
              <a:rPr lang="en-US" dirty="0" err="1" smtClean="0"/>
              <a:t>meetup</a:t>
            </a:r>
            <a:r>
              <a:rPr lang="en-US" dirty="0" smtClean="0"/>
              <a:t> after work sounds a lot like I'm saying that you should leave work and go to work.  That seems odd considering what you'd likely prefer to do after work is go to family.  I can certainly appreciate that.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425769-15D1-A743-97D1-79E862D067B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47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2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3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2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2.xml"/><Relationship Id="rId3" Type="http://schemas.openxmlformats.org/officeDocument/2006/relationships/image" Target="../media/image13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3.xml"/><Relationship Id="rId3" Type="http://schemas.openxmlformats.org/officeDocument/2006/relationships/image" Target="../media/image15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5.xml"/><Relationship Id="rId3" Type="http://schemas.openxmlformats.org/officeDocument/2006/relationships/image" Target="../media/image15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4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6.xml"/><Relationship Id="rId3" Type="http://schemas.openxmlformats.org/officeDocument/2006/relationships/image" Target="../media/image1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8" y="6237723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8" y="709707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5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6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0">
              <a:schemeClr val="bg1"/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1" name="Holder 6"/>
          <p:cNvSpPr txBox="1">
            <a:spLocks/>
          </p:cNvSpPr>
          <p:nvPr userDrawn="1"/>
        </p:nvSpPr>
        <p:spPr>
          <a:xfrm>
            <a:off x="9586799" y="10424182"/>
            <a:ext cx="289560" cy="59093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363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fld id="{81D60167-4931-47E6-BA6A-407CBD079E47}" type="slidenum">
              <a:rPr lang="en-US" sz="1900" smtClean="0">
                <a:solidFill>
                  <a:srgbClr val="3E4346"/>
                </a:solidFill>
              </a:rPr>
              <a:pPr marL="30478"/>
              <a:t>‹#›</a:t>
            </a:fld>
            <a:endParaRPr lang="en-US" sz="1900" dirty="0">
              <a:solidFill>
                <a:srgbClr val="3E4346"/>
              </a:solidFill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9387840" y="10424162"/>
            <a:ext cx="640080" cy="2954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900" dirty="0" smtClean="0">
                <a:solidFill>
                  <a:srgbClr val="3E4346"/>
                </a:solidFill>
              </a:rPr>
              <a:t>1-</a:t>
            </a:r>
            <a:endParaRPr lang="en-US" sz="1900" dirty="0">
              <a:solidFill>
                <a:srgbClr val="3E4346"/>
              </a:solidFill>
            </a:endParaRP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09600" y="1670580"/>
            <a:ext cx="13408762" cy="4811358"/>
          </a:xfrm>
        </p:spPr>
        <p:txBody>
          <a:bodyPr>
            <a:noAutofit/>
          </a:bodyPr>
          <a:lstStyle>
            <a:lvl1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spcAft>
                <a:spcPts val="72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8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006400" y="440109"/>
            <a:ext cx="1876966" cy="185089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6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7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0" y="451014"/>
            <a:ext cx="642084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633335" y="4785075"/>
            <a:ext cx="9917016" cy="1468022"/>
          </a:xfrm>
          <a:prstGeom prst="rect">
            <a:avLst/>
          </a:prstGeom>
        </p:spPr>
        <p:txBody>
          <a:bodyPr vert="horz" wrap="squar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2005818" y="4617004"/>
            <a:ext cx="10600562" cy="705995"/>
          </a:xfrm>
          <a:prstGeom prst="rect">
            <a:avLst/>
          </a:prstGeom>
        </p:spPr>
        <p:txBody>
          <a:bodyPr vert="horz" wrap="square" lIns="109726" tIns="109726" rIns="109726" bIns="109726" rtlCol="0">
            <a:normAutofit/>
          </a:bodyPr>
          <a:lstStyle/>
          <a:p>
            <a:pPr defTabSz="1097197"/>
            <a:r>
              <a:rPr lang="en-US" sz="2900" b="1" dirty="0" smtClean="0">
                <a:solidFill>
                  <a:srgbClr val="3E4346"/>
                </a:solidFill>
                <a:latin typeface="Arial"/>
              </a:rPr>
              <a:t>Objective:</a:t>
            </a:r>
            <a:endParaRPr lang="en-US" sz="2900" b="1" dirty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711047" y="5390508"/>
            <a:ext cx="10186678" cy="166946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2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715805" y="3116610"/>
            <a:ext cx="10187136" cy="1375410"/>
          </a:xfrm>
        </p:spPr>
        <p:txBody>
          <a:bodyPr anchor="ctr">
            <a:normAutofit/>
          </a:bodyPr>
          <a:lstStyle>
            <a:lvl1pPr marL="109725" indent="0">
              <a:spcBef>
                <a:spcPts val="720"/>
              </a:spcBef>
              <a:buNone/>
              <a:defRPr sz="34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12722" y="496310"/>
            <a:ext cx="1788262" cy="181345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2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3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6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23266" y="439334"/>
            <a:ext cx="642084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94451" y="496311"/>
            <a:ext cx="2806534" cy="284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25149" y="434587"/>
            <a:ext cx="1807187" cy="1807187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0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1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123266" y="439334"/>
            <a:ext cx="11542096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71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23266" y="439334"/>
            <a:ext cx="11542096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53570" y="269030"/>
            <a:ext cx="2348002" cy="3130669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78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1" y="0"/>
            <a:ext cx="7280442" cy="82296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551239" y="1222981"/>
            <a:ext cx="6579870" cy="6354000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7410452" y="1213449"/>
            <a:ext cx="6579870" cy="6362442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041416" y="498381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7749914" y="476712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7412502" y="281397"/>
            <a:ext cx="6587349" cy="7448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sz="5300" dirty="0" smtClean="0">
                <a:solidFill>
                  <a:srgbClr val="F18B21"/>
                </a:solidFill>
                <a:latin typeface="Arial"/>
              </a:rPr>
              <a:t>Success</a:t>
            </a:r>
            <a:endParaRPr sz="5300" dirty="0">
              <a:solidFill>
                <a:srgbClr val="F18B21"/>
              </a:solidFill>
              <a:latin typeface="Arial"/>
            </a:endParaRPr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560511" y="281397"/>
            <a:ext cx="6587349" cy="74481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sz="5300" dirty="0" smtClean="0">
                <a:solidFill>
                  <a:srgbClr val="F18B21"/>
                </a:solidFill>
                <a:latin typeface="Arial"/>
              </a:rPr>
              <a:t>Problem</a:t>
            </a:r>
            <a:endParaRPr sz="5300" dirty="0">
              <a:solidFill>
                <a:srgbClr val="F18B21"/>
              </a:solidFill>
              <a:latin typeface="Arial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556146" y="1054546"/>
            <a:ext cx="6579842" cy="83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7412765" y="1061770"/>
            <a:ext cx="6577530" cy="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856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1" y="0"/>
            <a:ext cx="7280442" cy="82296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551239" y="1222981"/>
            <a:ext cx="6579870" cy="6354000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7410452" y="1213449"/>
            <a:ext cx="6579870" cy="6362442"/>
          </a:xfrm>
        </p:spPr>
        <p:txBody>
          <a:bodyPr lIns="82294" tIns="82294">
            <a:norm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5041416" y="498381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7749914" y="476712"/>
            <a:ext cx="1097280" cy="1097280"/>
          </a:xfrm>
          <a:prstGeom prst="rect">
            <a:avLst/>
          </a:prstGeom>
        </p:spPr>
        <p:txBody>
          <a:bodyPr vert="horz" wrap="none" lIns="109726" tIns="109726" rIns="109726" bIns="109726" rtlCol="0">
            <a:normAutofit/>
          </a:bodyPr>
          <a:lstStyle/>
          <a:p>
            <a:pPr defTabSz="1097197"/>
            <a:endParaRPr lang="en-US" sz="2900" dirty="0" smtClean="0">
              <a:solidFill>
                <a:srgbClr val="3E4346"/>
              </a:solidFill>
              <a:latin typeface="Arial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556146" y="1054546"/>
            <a:ext cx="6579842" cy="837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7412765" y="1061770"/>
            <a:ext cx="6577530" cy="1154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533998" y="241239"/>
            <a:ext cx="6638925" cy="75247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3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7384251" y="233611"/>
            <a:ext cx="6638925" cy="752475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53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23263" y="439334"/>
            <a:ext cx="13525240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79384" y="286911"/>
            <a:ext cx="2522045" cy="196159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4565"/>
            <a:ext cx="9876718" cy="2289858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 bwMode="white">
          <a:xfrm>
            <a:off x="92446" y="329498"/>
            <a:ext cx="10143930" cy="160529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82294" tIns="82294" rIns="82294" bIns="82294" rtlCol="0" anchor="ctr">
            <a:noAutofit/>
          </a:bodyPr>
          <a:lstStyle/>
          <a:p>
            <a:pPr defTabSz="1097197"/>
            <a:r>
              <a:rPr lang="en-US" sz="11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10798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7494588"/>
            <a:ext cx="2565400" cy="4651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94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5" y="1213450"/>
            <a:ext cx="6579843" cy="6357784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7410452" y="1213450"/>
            <a:ext cx="6579870" cy="6354000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9754" y="2498301"/>
            <a:ext cx="6557346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59290" y="3100111"/>
            <a:ext cx="6557346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302315" y="7666983"/>
            <a:ext cx="8025819" cy="4717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275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3" y="1213451"/>
            <a:ext cx="13441370" cy="3069734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48923" y="4499872"/>
            <a:ext cx="13441398" cy="3067578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549754" y="2498301"/>
            <a:ext cx="13433318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559288" y="3100111"/>
            <a:ext cx="13433318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2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3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069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pic>
        <p:nvPicPr>
          <p:cNvPr id="5" name="Picture 4" descr="C:\Users\sdelfante\Desktop\pic-chef-logo.png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480" y="1626524"/>
            <a:ext cx="4543722" cy="4466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51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455737" y="1266659"/>
            <a:ext cx="2316986" cy="2140608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2512" y="860169"/>
            <a:ext cx="3130669" cy="252193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3302315" y="7666983"/>
            <a:ext cx="8025819" cy="4717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0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3" y="1213451"/>
            <a:ext cx="13441370" cy="3069734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48923" y="4499872"/>
            <a:ext cx="13441398" cy="3067578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79225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923" y="1213451"/>
            <a:ext cx="13441370" cy="3069734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548923" y="4499872"/>
            <a:ext cx="13441398" cy="3067578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48229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455737" y="1266659"/>
            <a:ext cx="2316986" cy="2140608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2512" y="860169"/>
            <a:ext cx="3130669" cy="25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r>
              <a:rPr lang="en-US" sz="15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>
                    <a:lumMod val="95000"/>
                    <a:alpha val="50000"/>
                  </a:srgbClr>
                </a:solidFill>
                <a:latin typeface="Arial"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1455737" y="1266659"/>
            <a:ext cx="2316986" cy="2140608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880"/>
              <a:endParaRPr lang="en-US" sz="29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32512" y="860169"/>
            <a:ext cx="3130669" cy="25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8" y="2246716"/>
            <a:ext cx="9875520" cy="1203797"/>
          </a:xfrm>
        </p:spPr>
        <p:txBody>
          <a:bodyPr wrap="square" lIns="82294" tIns="82294" rIns="82294" bIns="8229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8" y="3106026"/>
            <a:ext cx="9875520" cy="504754"/>
          </a:xfrm>
        </p:spPr>
        <p:txBody>
          <a:bodyPr wrap="square" lIns="82294" tIns="82294" rIns="82294" bIns="8229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8" y="3768407"/>
            <a:ext cx="9875520" cy="461606"/>
          </a:xfrm>
        </p:spPr>
        <p:txBody>
          <a:bodyPr wrap="square" lIns="82294" tIns="82294" rIns="82294" bIns="82294">
            <a:spAutoFit/>
          </a:bodyPr>
          <a:lstStyle>
            <a:lvl1pPr marL="0" indent="0">
              <a:buNone/>
              <a:defRPr sz="19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78120" indent="0">
              <a:buNone/>
              <a:defRPr sz="1900" b="1"/>
            </a:lvl2pPr>
            <a:lvl3pPr marL="548621" indent="0">
              <a:buNone/>
              <a:defRPr sz="1900" b="1"/>
            </a:lvl3pPr>
            <a:lvl4pPr marL="756258" indent="0">
              <a:buNone/>
              <a:defRPr sz="1900" b="1"/>
            </a:lvl4pPr>
            <a:lvl5pPr marL="961990" indent="0">
              <a:buNone/>
              <a:defRPr sz="19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 Chef Software Inc.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AC244-EF0F-45B5-99B7-04DF836D954E}" type="slidenum"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pPr/>
              <a:t>‹#›</a:t>
            </a:fld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20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"/>
            <a:ext cx="14630400" cy="3019056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23265" y="439334"/>
            <a:ext cx="10398858" cy="21403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9726" tIns="109726" rIns="109726" bIns="109726" rtlCol="0" anchor="ctr">
            <a:noAutofit/>
          </a:bodyPr>
          <a:lstStyle/>
          <a:p>
            <a:pPr defTabSz="1097197"/>
            <a:endParaRPr lang="en-US" sz="15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>
                  <a:lumMod val="95000"/>
                  <a:alpha val="50000"/>
                </a:srgbClr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712378" y="2246698"/>
            <a:ext cx="9875520" cy="767442"/>
          </a:xfrm>
        </p:spPr>
        <p:txBody>
          <a:bodyPr wrap="square" lIns="82294" tIns="82294" rIns="82294" bIns="82294" anchor="ctr" anchorCtr="0">
            <a:normAutofit/>
          </a:bodyPr>
          <a:lstStyle>
            <a:lvl1pPr>
              <a:lnSpc>
                <a:spcPct val="90000"/>
              </a:lnSpc>
              <a:defRPr sz="5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712380" y="3155509"/>
            <a:ext cx="9876718" cy="3011779"/>
          </a:xfrm>
        </p:spPr>
        <p:txBody>
          <a:bodyPr wrap="square" lIns="82294" tIns="82294" rIns="82294" bIns="82294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4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54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7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87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306123" y="860193"/>
            <a:ext cx="1857056" cy="1495963"/>
          </a:xfrm>
          <a:prstGeom prst="rect">
            <a:avLst/>
          </a:prstGeom>
        </p:spPr>
      </p:pic>
      <p:cxnSp>
        <p:nvCxnSpPr>
          <p:cNvPr id="15" name="Straight Connector 14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8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9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3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3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2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2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17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2025604"/>
            <a:ext cx="12981325" cy="526418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2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2307438" y="7020671"/>
            <a:ext cx="157453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97197"/>
            <a:r>
              <a:rPr lang="en-US" sz="2900" dirty="0" smtClean="0">
                <a:solidFill>
                  <a:srgbClr val="FFFFFF">
                    <a:alpha val="50000"/>
                  </a:srgbClr>
                </a:solidFill>
                <a:latin typeface="Arial"/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144651"/>
            <a:ext cx="12980275" cy="656806"/>
          </a:xfrm>
          <a:solidFill>
            <a:schemeClr val="tx2">
              <a:lumMod val="95000"/>
              <a:lumOff val="5000"/>
            </a:schemeClr>
          </a:solidFill>
        </p:spPr>
        <p:txBody>
          <a:bodyPr lIns="82294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1008512" y="2884250"/>
            <a:ext cx="12976163" cy="5154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109723" tIns="54861" rIns="109723" bIns="54861" numCol="1" rtlCol="0" anchor="ctr" anchorCtr="0" compatLnSpc="1">
            <a:prstTxWarp prst="textNoShape">
              <a:avLst/>
            </a:prstTxWarp>
          </a:bodyPr>
          <a:lstStyle/>
          <a:p>
            <a:pPr algn="ctr" defTabSz="1096880"/>
            <a:endParaRPr lang="en-US" sz="29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1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746" y="1289787"/>
            <a:ext cx="633734" cy="4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35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1873002"/>
            <a:ext cx="6358758" cy="5471925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203439"/>
            <a:ext cx="12980275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4" bIns="82294" anchor="ctr" anchorCtr="0">
            <a:normAutofit/>
          </a:bodyPr>
          <a:lstStyle>
            <a:lvl1pPr marL="0" indent="0">
              <a:buNone/>
              <a:defRPr sz="3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2859" y="1202384"/>
            <a:ext cx="371542" cy="51444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7630514" y="1902374"/>
            <a:ext cx="6359810" cy="5356509"/>
          </a:xfrm>
        </p:spPr>
        <p:txBody>
          <a:bodyPr>
            <a:noAutofit/>
          </a:bodyPr>
          <a:lstStyle>
            <a:lvl1pPr>
              <a:defRPr sz="3800"/>
            </a:lvl1pPr>
            <a:lvl2pPr>
              <a:defRPr sz="2900"/>
            </a:lvl2pPr>
            <a:lvl3pPr>
              <a:defRPr sz="2200"/>
            </a:lvl3pPr>
            <a:lvl4pPr>
              <a:defRPr sz="18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19225" y="3141138"/>
            <a:ext cx="6340666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28761" y="3742946"/>
            <a:ext cx="6340666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1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2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281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1996212"/>
            <a:ext cx="12981325" cy="5264181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200" b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2307438" y="7020671"/>
            <a:ext cx="157453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097197"/>
            <a:r>
              <a:rPr lang="en-US" sz="2900" dirty="0" smtClean="0">
                <a:solidFill>
                  <a:srgbClr val="FFFFFF">
                    <a:alpha val="50000"/>
                  </a:srgbClr>
                </a:solidFill>
                <a:latin typeface="Arial"/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746" y="1289787"/>
            <a:ext cx="633734" cy="484102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203435"/>
            <a:ext cx="12980275" cy="656806"/>
          </a:xfrm>
          <a:solidFill>
            <a:schemeClr val="tx2">
              <a:lumMod val="95000"/>
              <a:lumOff val="5000"/>
            </a:schemeClr>
          </a:solidFill>
        </p:spPr>
        <p:txBody>
          <a:bodyPr lIns="82294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34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17"/>
          <p:cNvSpPr>
            <a:spLocks noGrp="1"/>
          </p:cNvSpPr>
          <p:nvPr>
            <p:ph type="ftr" sz="quarter" idx="15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13" name="Slide Number Placeholder 18"/>
          <p:cNvSpPr>
            <a:spLocks noGrp="1"/>
          </p:cNvSpPr>
          <p:nvPr>
            <p:ph type="sldNum" sz="quarter" idx="16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4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679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3"/>
            <a:ext cx="13441680" cy="744819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1008995" y="1902374"/>
            <a:ext cx="12981325" cy="5356509"/>
          </a:xfrm>
          <a:ln w="12700">
            <a:solidFill>
              <a:schemeClr val="tx2"/>
            </a:solidFill>
            <a:prstDash val="dash"/>
          </a:ln>
        </p:spPr>
        <p:txBody>
          <a:bodyPr lIns="82294" tIns="41149" rIns="82294" bIns="41149">
            <a:normAutofit/>
          </a:bodyPr>
          <a:lstStyle>
            <a:lvl1pPr marL="0" marR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109719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008995" y="1203439"/>
            <a:ext cx="12980275" cy="509752"/>
          </a:xfrm>
          <a:solidFill>
            <a:schemeClr val="bg1">
              <a:lumMod val="85000"/>
              <a:alpha val="50000"/>
            </a:schemeClr>
          </a:solidFill>
        </p:spPr>
        <p:txBody>
          <a:bodyPr lIns="82294" bIns="82294" anchor="ctr" anchorCtr="0">
            <a:normAutofit/>
          </a:bodyPr>
          <a:lstStyle>
            <a:lvl1pPr marL="0" indent="0">
              <a:buNone/>
              <a:defRPr sz="3800" b="1"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2859" y="1202384"/>
            <a:ext cx="371542" cy="514445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1012003" y="3184477"/>
            <a:ext cx="12963846" cy="593106"/>
          </a:xfrm>
          <a:solidFill>
            <a:srgbClr val="FF0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1021538" y="3786287"/>
            <a:ext cx="12963846" cy="563880"/>
          </a:xfrm>
          <a:solidFill>
            <a:srgbClr val="008000">
              <a:alpha val="25000"/>
            </a:srgbClr>
          </a:solidFill>
        </p:spPr>
        <p:txBody>
          <a:bodyPr tIns="0" rIns="82294" bIns="534918">
            <a:noAutofit/>
          </a:bodyPr>
          <a:lstStyle>
            <a:lvl1pPr marL="0" indent="0" algn="r">
              <a:buFontTx/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Footer Placeholder 17"/>
          <p:cNvSpPr>
            <a:spLocks noGrp="1"/>
          </p:cNvSpPr>
          <p:nvPr>
            <p:ph type="ftr" sz="quarter" idx="14"/>
          </p:nvPr>
        </p:nvSpPr>
        <p:spPr>
          <a:xfrm>
            <a:off x="291964" y="7721646"/>
            <a:ext cx="5113758" cy="4568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 smtClean="0">
                <a:solidFill>
                  <a:srgbClr val="7D868C"/>
                </a:solidFill>
                <a:latin typeface="Arial"/>
              </a:rPr>
              <a:t>©</a:t>
            </a:r>
            <a:r>
              <a:rPr lang="is-IS" dirty="0" smtClean="0">
                <a:solidFill>
                  <a:srgbClr val="7D868C"/>
                </a:solidFill>
                <a:latin typeface="Arial"/>
              </a:rPr>
              <a:t>2016</a:t>
            </a:r>
            <a:r>
              <a:rPr lang="en-US" dirty="0" smtClean="0">
                <a:solidFill>
                  <a:srgbClr val="7D868C"/>
                </a:solidFill>
                <a:latin typeface="Arial"/>
              </a:rPr>
              <a:t> Chef Software Inc</a:t>
            </a:r>
            <a:r>
              <a:rPr lang="en-US" dirty="0" smtClean="0">
                <a:solidFill>
                  <a:srgbClr val="3E4346">
                    <a:tint val="75000"/>
                  </a:srgbClr>
                </a:solidFill>
                <a:latin typeface="Arial"/>
              </a:rPr>
              <a:t>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9" name="Slide Number Placeholder 18"/>
          <p:cNvSpPr>
            <a:spLocks noGrp="1"/>
          </p:cNvSpPr>
          <p:nvPr>
            <p:ph type="sldNum" sz="quarter" idx="15"/>
          </p:nvPr>
        </p:nvSpPr>
        <p:spPr>
          <a:xfrm>
            <a:off x="5669280" y="7721696"/>
            <a:ext cx="3291840" cy="43815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7D868C"/>
                </a:solidFill>
                <a:latin typeface="+mn-lt"/>
              </a:defRPr>
            </a:lvl1pPr>
          </a:lstStyle>
          <a:p>
            <a:fld id="{D3C6E21F-9381-4880-84FB-1E73165A9E9D}" type="slidenum">
              <a:rPr lang="en-US" smtClean="0">
                <a:latin typeface="Arial"/>
              </a:rPr>
              <a:pPr/>
              <a:t>‹#›</a:t>
            </a:fld>
            <a:endParaRPr lang="en-US" dirty="0">
              <a:latin typeface="Arial"/>
            </a:endParaRPr>
          </a:p>
        </p:txBody>
      </p:sp>
      <p:sp>
        <p:nvSpPr>
          <p:cNvPr id="10" name="object 41"/>
          <p:cNvSpPr txBox="1">
            <a:spLocks/>
          </p:cNvSpPr>
          <p:nvPr userDrawn="1"/>
        </p:nvSpPr>
        <p:spPr>
          <a:xfrm>
            <a:off x="6989501" y="7811592"/>
            <a:ext cx="658642" cy="276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chemeClr val="tx1"/>
                </a:solidFill>
                <a:latin typeface="Gill Sans MT"/>
                <a:ea typeface="+mn-ea"/>
                <a:cs typeface="Gill Sans MT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8"/>
            <a:r>
              <a:rPr lang="en-US" sz="1800" dirty="0" smtClean="0">
                <a:solidFill>
                  <a:srgbClr val="7D868C"/>
                </a:solidFill>
                <a:latin typeface="Arial"/>
                <a:cs typeface="Arial" panose="020B0604020202020204" pitchFamily="34" charset="0"/>
              </a:rPr>
              <a:t>5-</a:t>
            </a:r>
            <a:endParaRPr lang="en-US" sz="1800" dirty="0">
              <a:solidFill>
                <a:srgbClr val="7D868C"/>
              </a:solidFill>
              <a:latin typeface="Arial"/>
              <a:cs typeface="Arial" panose="020B0604020202020204" pitchFamily="34" charset="0"/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0" y="7348546"/>
            <a:ext cx="14630400" cy="322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11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5"/>
            <a:ext cx="9875520" cy="461619"/>
          </a:xfrm>
        </p:spPr>
        <p:txBody>
          <a:bodyPr wrap="square" lIns="82274" tIns="82274" rIns="82274" bIns="82274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46" indent="0">
              <a:buNone/>
              <a:defRPr sz="1900" b="1"/>
            </a:lvl2pPr>
            <a:lvl3pPr marL="548477" indent="0">
              <a:buNone/>
              <a:defRPr sz="1900" b="1"/>
            </a:lvl3pPr>
            <a:lvl4pPr marL="756058" indent="0">
              <a:buNone/>
              <a:defRPr sz="1900" b="1"/>
            </a:lvl4pPr>
            <a:lvl5pPr marL="961736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86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42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818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7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34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1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0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5"/>
            <a:ext cx="9875520" cy="508970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8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4" y="548676"/>
            <a:ext cx="13411198" cy="830965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4" y="1670578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284410" indent="-121888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504" indent="-142203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653" indent="-81261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4802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267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6610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5112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3616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2118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71422" y="7699247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544824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2077196" y="7699247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15668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707" y="1159527"/>
            <a:ext cx="5431005" cy="59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1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1" y="1670599"/>
            <a:ext cx="13408762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0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40"/>
            <a:ext cx="13441680" cy="744821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8" y="1239926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300" y="1371604"/>
            <a:ext cx="3730117" cy="553998"/>
          </a:xfrm>
          <a:prstGeom prst="rect">
            <a:avLst/>
          </a:prstGeom>
        </p:spPr>
        <p:txBody>
          <a:bodyPr wrap="square" lIns="109728" tIns="54864" rIns="109728" bIns="54864" anchor="ctr" anchorCtr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8" y="2205533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8" tIns="54864" rIns="109728" bIns="54864">
            <a:normAutofit/>
          </a:bodyPr>
          <a:lstStyle>
            <a:lvl1pPr marL="0" marR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237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2" y="7620004"/>
            <a:ext cx="2294798" cy="4431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410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19258" y="6237720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19258" y="709707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63" y="746437"/>
            <a:ext cx="5007432" cy="49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00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07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3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01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2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91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1" y="7228095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7" tIns="45718" rIns="91437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293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in transparent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91" y="1577901"/>
            <a:ext cx="5007432" cy="495184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13624991" y="7228095"/>
            <a:ext cx="815304" cy="783958"/>
          </a:xfrm>
          <a:prstGeom prst="rect">
            <a:avLst/>
          </a:prstGeom>
          <a:solidFill>
            <a:srgbClr val="FEFE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7" tIns="45717" rIns="91437" bIns="45717" numCol="1" rtlCol="0" anchor="ctr" anchorCtr="0" compatLnSpc="1">
            <a:prstTxWarp prst="textNoShape">
              <a:avLst/>
            </a:prstTxWarp>
          </a:bodyPr>
          <a:lstStyle/>
          <a:p>
            <a:pPr algn="ctr" defTabSz="914090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Gill Sans Light"/>
                <a:cs typeface="Gill Sans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13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56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0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6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0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4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6"/>
            <a:ext cx="9875520" cy="458543"/>
          </a:xfrm>
        </p:spPr>
        <p:txBody>
          <a:bodyPr wrap="square" lIns="82274" tIns="82274" rIns="82274" bIns="82274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46" indent="0">
              <a:buNone/>
              <a:defRPr sz="1900" b="1"/>
            </a:lvl2pPr>
            <a:lvl3pPr marL="548477" indent="0">
              <a:buNone/>
              <a:defRPr sz="1900" b="1"/>
            </a:lvl3pPr>
            <a:lvl4pPr marL="756058" indent="0">
              <a:buNone/>
              <a:defRPr sz="1900" b="1"/>
            </a:lvl4pPr>
            <a:lvl5pPr marL="961736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9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3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444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99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63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84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2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4" y="548655"/>
            <a:ext cx="13411198" cy="828105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4" y="1670579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284410" indent="-121888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504" indent="-142203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653" indent="-81261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4802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267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6610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5112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3616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2118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71422" y="7699247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544824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2077196" y="7699247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90382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9" y="1159527"/>
            <a:ext cx="5431005" cy="59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3" y="1670597"/>
            <a:ext cx="13408761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8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7641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7" y="1239927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280" y="1370061"/>
            <a:ext cx="3730117" cy="557076"/>
          </a:xfrm>
          <a:prstGeom prst="rect">
            <a:avLst/>
          </a:prstGeom>
        </p:spPr>
        <p:txBody>
          <a:bodyPr wrap="square" lIns="109728" tIns="54864" rIns="109728" bIns="54864" anchor="ctr" anchorCtr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9" y="2205534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8" tIns="54864" rIns="109728" bIns="54864">
            <a:normAutofit/>
          </a:bodyPr>
          <a:lstStyle>
            <a:lvl1pPr marL="0" marR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1" y="7620001"/>
            <a:ext cx="2231743" cy="44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04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8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7494588"/>
            <a:ext cx="2565400" cy="4651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0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 baseline="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712376" y="3768406"/>
            <a:ext cx="9875520" cy="458543"/>
          </a:xfrm>
        </p:spPr>
        <p:txBody>
          <a:bodyPr wrap="square" lIns="82274" tIns="82274" rIns="82274" bIns="82274">
            <a:spAutoFit/>
          </a:bodyPr>
          <a:lstStyle>
            <a:lvl1pPr marL="0" indent="0">
              <a:buNone/>
              <a:defRPr sz="1900" b="0" baseline="0">
                <a:solidFill>
                  <a:srgbClr val="435464"/>
                </a:solidFill>
              </a:defRPr>
            </a:lvl1pPr>
            <a:lvl2pPr marL="278046" indent="0">
              <a:buNone/>
              <a:defRPr sz="1900" b="1"/>
            </a:lvl2pPr>
            <a:lvl3pPr marL="548477" indent="0">
              <a:buNone/>
              <a:defRPr sz="1900" b="1"/>
            </a:lvl3pPr>
            <a:lvl4pPr marL="756058" indent="0">
              <a:buNone/>
              <a:defRPr sz="1900" b="1"/>
            </a:lvl4pPr>
            <a:lvl5pPr marL="961736" indent="0">
              <a:buNone/>
              <a:defRPr sz="19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643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2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7804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48477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56058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961736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6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209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58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01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712376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712376" y="3106026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1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09604" y="548655"/>
            <a:ext cx="13411198" cy="828105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09604" y="1670579"/>
            <a:ext cx="13411198" cy="516624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284410" indent="-121888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1pPr>
            <a:lvl2pPr marL="548504" indent="-142203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2pPr>
            <a:lvl3pPr marL="751653" indent="-81261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3pPr>
            <a:lvl4pPr marL="954802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4pPr>
            <a:lvl5pPr marL="1178267" indent="-101576" algn="l" rtl="0">
              <a:lnSpc>
                <a:spcPct val="100000"/>
              </a:lnSpc>
              <a:spcBef>
                <a:spcPts val="800"/>
              </a:spcBef>
              <a:buClr>
                <a:srgbClr val="3E4346"/>
              </a:buClr>
              <a:buFont typeface="Arial"/>
              <a:buChar char="•"/>
              <a:defRPr/>
            </a:lvl5pPr>
            <a:lvl6pPr marL="3006610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3555112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4103616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4652118" indent="-121888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71422" y="7699247"/>
            <a:ext cx="2926080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544824" y="7705342"/>
            <a:ext cx="8387040" cy="184320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12077196" y="7699247"/>
            <a:ext cx="2081758" cy="190078"/>
          </a:xfrm>
          <a:prstGeom prst="rect">
            <a:avLst/>
          </a:prstGeom>
          <a:noFill/>
          <a:ln>
            <a:noFill/>
          </a:ln>
        </p:spPr>
        <p:txBody>
          <a:bodyPr lIns="109693" tIns="109693" rIns="109693" bIns="109693" anchor="t" anchorCtr="0"/>
          <a:lstStyle>
            <a:lvl1pPr marL="0" marR="0" indent="0" algn="l" rtl="0">
              <a:spcBef>
                <a:spcPts val="0"/>
              </a:spcBef>
              <a:buSzPct val="100000"/>
              <a:defRPr sz="1900"/>
            </a:lvl1pPr>
            <a:lvl2pPr marL="548504" marR="0" indent="-20315" algn="l" rtl="0">
              <a:spcBef>
                <a:spcPts val="0"/>
              </a:spcBef>
              <a:buSzPct val="100000"/>
              <a:defRPr sz="1900"/>
            </a:lvl2pPr>
            <a:lvl3pPr marL="1097006" marR="0" indent="-20315" algn="l" rtl="0">
              <a:spcBef>
                <a:spcPts val="0"/>
              </a:spcBef>
              <a:buSzPct val="100000"/>
              <a:defRPr sz="1900"/>
            </a:lvl3pPr>
            <a:lvl4pPr marL="1645509" marR="0" indent="-20315" algn="l" rtl="0">
              <a:spcBef>
                <a:spcPts val="0"/>
              </a:spcBef>
              <a:buSzPct val="100000"/>
              <a:defRPr sz="1900"/>
            </a:lvl4pPr>
            <a:lvl5pPr marL="2194013" marR="0" indent="-20315" algn="l" rtl="0">
              <a:spcBef>
                <a:spcPts val="0"/>
              </a:spcBef>
              <a:buSzPct val="100000"/>
              <a:defRPr sz="1900"/>
            </a:lvl5pPr>
            <a:lvl6pPr marL="2742515" marR="0" indent="-20315" algn="l" rtl="0">
              <a:spcBef>
                <a:spcPts val="0"/>
              </a:spcBef>
              <a:buSzPct val="100000"/>
              <a:defRPr sz="1900"/>
            </a:lvl6pPr>
            <a:lvl7pPr marL="3291019" marR="0" indent="-20315" algn="l" rtl="0">
              <a:spcBef>
                <a:spcPts val="0"/>
              </a:spcBef>
              <a:buSzPct val="100000"/>
              <a:defRPr sz="1900"/>
            </a:lvl7pPr>
            <a:lvl8pPr marL="3839523" marR="0" indent="-20315" algn="l" rtl="0">
              <a:spcBef>
                <a:spcPts val="0"/>
              </a:spcBef>
              <a:buSzPct val="100000"/>
              <a:defRPr sz="1900"/>
            </a:lvl8pPr>
            <a:lvl9pPr marL="4388027" marR="0" indent="-20315" algn="l" rtl="0">
              <a:spcBef>
                <a:spcPts val="0"/>
              </a:spcBef>
              <a:buSzPct val="100000"/>
              <a:defRPr sz="1900"/>
            </a:lvl9pPr>
          </a:lstStyle>
          <a:p>
            <a:pPr defTabSz="1096990"/>
            <a:endParaRPr lang="en-US">
              <a:solidFill>
                <a:srgbClr val="3E434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22626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09" y="1159527"/>
            <a:ext cx="5431005" cy="59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13" y="1670597"/>
            <a:ext cx="13408761" cy="4811358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2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mv="urn:schemas-microsoft-com:mac:vml"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74320"/>
            <a:ext cx="13441680" cy="747641"/>
          </a:xfrm>
        </p:spPr>
        <p:txBody>
          <a:bodyPr/>
          <a:lstStyle>
            <a:lvl1pPr>
              <a:defRPr sz="53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8697" y="1239927"/>
            <a:ext cx="1066800" cy="10668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296280" y="1370061"/>
            <a:ext cx="3730117" cy="557076"/>
          </a:xfrm>
          <a:prstGeom prst="rect">
            <a:avLst/>
          </a:prstGeom>
        </p:spPr>
        <p:txBody>
          <a:bodyPr wrap="square" lIns="109728" tIns="54864" rIns="109728" bIns="54864" anchor="ctr" anchorCtr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3E4346"/>
                </a:solidFill>
                <a:latin typeface="Courier"/>
                <a:cs typeface="Courier"/>
              </a:rPr>
              <a:t>OPEN IN EDITOR:</a:t>
            </a:r>
            <a:endParaRPr lang="en-US" sz="2900" b="1" dirty="0">
              <a:solidFill>
                <a:srgbClr val="3E4346"/>
              </a:solidFill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48639" y="2205534"/>
            <a:ext cx="13441680" cy="5365699"/>
          </a:xfrm>
          <a:ln>
            <a:solidFill>
              <a:schemeClr val="tx1"/>
            </a:solidFill>
            <a:prstDash val="dash"/>
          </a:ln>
        </p:spPr>
        <p:txBody>
          <a:bodyPr lIns="109728" tIns="54864" rIns="109728" bIns="54864">
            <a:normAutofit/>
          </a:bodyPr>
          <a:lstStyle>
            <a:lvl1pPr marL="0" marR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4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1097236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5962651" y="7620001"/>
            <a:ext cx="2231743" cy="4462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900" b="1" dirty="0" smtClean="0">
                <a:solidFill>
                  <a:srgbClr val="7D868C">
                    <a:lumMod val="50000"/>
                  </a:srgb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35539" y="1371600"/>
            <a:ext cx="9261814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193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 bwMode="white">
          <a:xfrm>
            <a:off x="2379738" y="2246696"/>
            <a:ext cx="9875520" cy="1203795"/>
          </a:xfrm>
        </p:spPr>
        <p:txBody>
          <a:bodyPr wrap="square" lIns="82274" tIns="82274" rIns="82274" bIns="82274" anchor="ctr" anchorCtr="0">
            <a:noAutofit/>
          </a:bodyPr>
          <a:lstStyle>
            <a:lvl1pPr algn="ctr">
              <a:lnSpc>
                <a:spcPct val="90000"/>
              </a:lnSpc>
              <a:defRPr sz="4300" b="1" spc="0" baseline="0">
                <a:solidFill>
                  <a:srgbClr val="435464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white">
          <a:xfrm>
            <a:off x="2379738" y="3106052"/>
            <a:ext cx="9875520" cy="504709"/>
          </a:xfrm>
        </p:spPr>
        <p:txBody>
          <a:bodyPr wrap="square" lIns="82274" tIns="82274" rIns="82274" bIns="82274">
            <a:sp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rgbClr val="435464"/>
                </a:solidFill>
              </a:defRPr>
            </a:lvl1pPr>
            <a:lvl2pPr marL="548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68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37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39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75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" y="1670584"/>
            <a:ext cx="13408762" cy="4811358"/>
          </a:xfrm>
        </p:spPr>
        <p:txBody>
          <a:bodyPr>
            <a:no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9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25" Type="http://schemas.openxmlformats.org/officeDocument/2006/relationships/image" Target="../media/image3.png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theme" Target="../theme/theme4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4.xml"/><Relationship Id="rId13" Type="http://schemas.openxmlformats.org/officeDocument/2006/relationships/theme" Target="../theme/theme5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3" y="548665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3" y="1670583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0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50" r:id="rId6"/>
    <p:sldLayoutId id="2147483946" r:id="rId7"/>
    <p:sldLayoutId id="2147483947" r:id="rId8"/>
    <p:sldLayoutId id="2147484014" r:id="rId9"/>
    <p:sldLayoutId id="2147484015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896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3" indent="-278043" algn="l" defTabSz="1096896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2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66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50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26" indent="-342896" algn="l" defTabSz="1096896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62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14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362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11" indent="-274226" algn="l" defTabSz="1096896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4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89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4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794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40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690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41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586" algn="l" defTabSz="109689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548640" y="274320"/>
            <a:ext cx="13441680" cy="74615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548640" y="1371600"/>
            <a:ext cx="13445069" cy="630936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3"/>
            <a:ext cx="4937760" cy="438150"/>
          </a:xfrm>
          <a:prstGeom prst="rect">
            <a:avLst/>
          </a:prstGeom>
        </p:spPr>
        <p:txBody>
          <a:bodyPr vert="horz" lIns="82294" tIns="41149" rIns="82294" bIns="41149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197"/>
            <a:r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t>©</a:t>
            </a:r>
            <a:r>
              <a:rPr lang="is-IS" smtClean="0">
                <a:solidFill>
                  <a:srgbClr val="3E4346">
                    <a:tint val="75000"/>
                  </a:srgbClr>
                </a:solidFill>
                <a:latin typeface="Arial"/>
              </a:rPr>
              <a:t>2016</a:t>
            </a:r>
            <a:r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t> Chef Software Inc.</a:t>
            </a:r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3"/>
            <a:ext cx="3291840" cy="438150"/>
          </a:xfrm>
          <a:prstGeom prst="rect">
            <a:avLst/>
          </a:prstGeom>
        </p:spPr>
        <p:txBody>
          <a:bodyPr vert="horz" lIns="82294" tIns="41149" rIns="82294" bIns="41149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097197"/>
            <a:fld id="{2D3AC244-EF0F-45B5-99B7-04DF836D954E}" type="slidenum">
              <a:rPr lang="en-US" smtClean="0">
                <a:solidFill>
                  <a:srgbClr val="3E4346">
                    <a:tint val="75000"/>
                  </a:srgbClr>
                </a:solidFill>
                <a:latin typeface="Arial"/>
              </a:rPr>
              <a:pPr defTabSz="1097197"/>
              <a:t>‹#›</a:t>
            </a:fld>
            <a:endParaRPr lang="en-US" dirty="0">
              <a:solidFill>
                <a:srgbClr val="3E4346">
                  <a:tint val="75000"/>
                </a:srgbClr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681" y="7360912"/>
            <a:ext cx="855418" cy="9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  <p:sldLayoutId id="2147483964" r:id="rId13"/>
    <p:sldLayoutId id="2147483965" r:id="rId14"/>
    <p:sldLayoutId id="2147483966" r:id="rId15"/>
    <p:sldLayoutId id="2147483967" r:id="rId16"/>
    <p:sldLayoutId id="2147483968" r:id="rId17"/>
    <p:sldLayoutId id="2147483969" r:id="rId18"/>
    <p:sldLayoutId id="2147483970" r:id="rId19"/>
    <p:sldLayoutId id="2147483971" r:id="rId20"/>
    <p:sldLayoutId id="2147483972" r:id="rId21"/>
    <p:sldLayoutId id="2147483973" r:id="rId22"/>
    <p:sldLayoutId id="2147483974" r:id="rId2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1097197" rtl="0" eaLnBrk="1" latinLnBrk="0" hangingPunct="1">
        <a:lnSpc>
          <a:spcPct val="90000"/>
        </a:lnSpc>
        <a:spcBef>
          <a:spcPct val="0"/>
        </a:spcBef>
        <a:buNone/>
        <a:defRPr lang="en-US" sz="53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3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78120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3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548621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29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756258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61990" indent="0" algn="l" defTabSz="109719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None/>
        <a:defRPr sz="2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3017294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5893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493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093" indent="-274299" algn="l" defTabSz="109719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00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197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797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397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995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91594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40194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88792" algn="l" defTabSz="1097197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5120" userDrawn="1">
          <p15:clr>
            <a:srgbClr val="F26B43"/>
          </p15:clr>
        </p15:guide>
        <p15:guide id="2" orient="horz" pos="2880" userDrawn="1">
          <p15:clr>
            <a:srgbClr val="F26B43"/>
          </p15:clr>
        </p15:guide>
        <p15:guide id="3" orient="horz" pos="384" userDrawn="1">
          <p15:clr>
            <a:srgbClr val="F26B43"/>
          </p15:clr>
        </p15:guide>
        <p15:guide id="4" orient="horz" pos="5376" userDrawn="1">
          <p15:clr>
            <a:srgbClr val="F26B43"/>
          </p15:clr>
        </p15:guide>
        <p15:guide id="5" pos="427" userDrawn="1">
          <p15:clr>
            <a:srgbClr val="F26B43"/>
          </p15:clr>
        </p15:guide>
        <p15:guide id="6" pos="9813" userDrawn="1">
          <p15:clr>
            <a:srgbClr val="F26B43"/>
          </p15:clr>
        </p15:guide>
        <p15:guide id="7" orient="horz" pos="1152" userDrawn="1">
          <p15:clr>
            <a:srgbClr val="F26B43"/>
          </p15:clr>
        </p15:guide>
        <p15:guide id="8" orient="horz" pos="4768" userDrawn="1">
          <p15:clr>
            <a:srgbClr val="F26B43"/>
          </p15:clr>
        </p15:guide>
        <p15:guide id="9" orient="horz" pos="153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74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61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3998" r:id="rId5"/>
    <p:sldLayoutId id="2147483999" r:id="rId6"/>
    <p:sldLayoutId id="2147484000" r:id="rId7"/>
    <p:sldLayoutId id="2147484001" r:id="rId8"/>
    <p:sldLayoutId id="2147484002" r:id="rId9"/>
    <p:sldLayoutId id="2147484003" r:id="rId10"/>
    <p:sldLayoutId id="214748400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77" indent="-270429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58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738" indent="-205677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320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65"/>
            <a:ext cx="13411200" cy="6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83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09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620949" indent="-342901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891376" indent="-342901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1098962" indent="-342901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304638" indent="-342901" algn="l" defTabSz="1096907" rtl="0" eaLnBrk="1" latinLnBrk="0" hangingPunct="1">
        <a:lnSpc>
          <a:spcPct val="100000"/>
        </a:lnSpc>
        <a:spcBef>
          <a:spcPts val="720"/>
        </a:spcBef>
        <a:buSzPct val="25000"/>
        <a:buFont typeface="Lucida Grande"/>
        <a:buChar char=" 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53"/>
            <a:ext cx="13411200" cy="6065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6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  <p:sldLayoutId id="2147484026" r:id="rId10"/>
    <p:sldLayoutId id="2147484027" r:id="rId11"/>
    <p:sldLayoutId id="214748404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77" indent="-270429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58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738" indent="-205677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320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609602" y="548653"/>
            <a:ext cx="13411200" cy="6065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609602" y="1670578"/>
            <a:ext cx="13411200" cy="51663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47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1096907" rtl="0" eaLnBrk="1" latinLnBrk="0" hangingPunct="1">
        <a:lnSpc>
          <a:spcPct val="90000"/>
        </a:lnSpc>
        <a:spcBef>
          <a:spcPct val="0"/>
        </a:spcBef>
        <a:buNone/>
        <a:defRPr lang="en-US" sz="4300" b="0" i="0" kern="1200" cap="none" spc="0" baseline="0" dirty="0" smtClean="0">
          <a:ln w="3175">
            <a:noFill/>
          </a:ln>
          <a:solidFill>
            <a:srgbClr val="435464"/>
          </a:solidFill>
          <a:effectLst/>
          <a:latin typeface="Gill Sans Light"/>
          <a:ea typeface="+mn-ea"/>
          <a:cs typeface="Gill Sans Light"/>
        </a:defRPr>
      </a:lvl1pPr>
    </p:titleStyle>
    <p:bodyStyle>
      <a:lvl1pPr marL="278046" indent="-278046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1pPr>
      <a:lvl2pPr marL="548477" indent="-270429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4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2pPr>
      <a:lvl3pPr marL="756058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21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3pPr>
      <a:lvl4pPr marL="961738" indent="-205677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4pPr>
      <a:lvl5pPr marL="1169320" indent="-207582" algn="l" defTabSz="1096907" rtl="0" eaLnBrk="1" latinLnBrk="0" hangingPunct="1">
        <a:lnSpc>
          <a:spcPct val="100000"/>
        </a:lnSpc>
        <a:spcBef>
          <a:spcPts val="720"/>
        </a:spcBef>
        <a:buSzPct val="90000"/>
        <a:buFont typeface="Arial" pitchFamily="34" charset="0"/>
        <a:buChar char="•"/>
        <a:defRPr sz="1900" b="0" i="0" kern="1200" baseline="0">
          <a:solidFill>
            <a:srgbClr val="435464"/>
          </a:solidFill>
          <a:latin typeface="Gill Sans Light"/>
          <a:ea typeface="+mn-ea"/>
          <a:cs typeface="Gill Sans Light"/>
        </a:defRPr>
      </a:lvl5pPr>
      <a:lvl6pPr marL="3016494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4949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3403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1858" indent="-274227" algn="l" defTabSz="109690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8453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9690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36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93816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42267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90722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39178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87630" algn="l" defTabSz="1096907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bit.ly/detectivedecker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i.chef.io" TargetMode="Externa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jp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26.png"/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jpeg"/><Relationship Id="rId8" Type="http://schemas.openxmlformats.org/officeDocument/2006/relationships/image" Target="../media/image41.jpg"/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5.png"/><Relationship Id="rId3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eggs.chef.io" TargetMode="External"/><Relationship Id="rId4" Type="http://schemas.openxmlformats.org/officeDocument/2006/relationships/hyperlink" Target="http://bit.ly/detectivedecker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4.xml"/><Relationship Id="rId2" Type="http://schemas.openxmlformats.org/officeDocument/2006/relationships/hyperlink" Target="http://ei.chef.io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Community, the secret ingredient for </a:t>
            </a:r>
            <a:r>
              <a:rPr lang="en-US" b="0" dirty="0" err="1" smtClean="0"/>
              <a:t>DevOps</a:t>
            </a:r>
            <a:endParaRPr lang="en-US" b="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379738" y="3889305"/>
            <a:ext cx="9875520" cy="837108"/>
          </a:xfrm>
        </p:spPr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397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2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3693319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50" indent="-857250" defTabSz="652104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  <a:p>
            <a:pPr marL="857250" indent="-857250" defTabSz="652104">
              <a:buFont typeface="Arial"/>
              <a:buChar char="•"/>
            </a:pPr>
            <a:endParaRPr lang="en-US" sz="6000" dirty="0" smtClean="0">
              <a:solidFill>
                <a:srgbClr val="5AA2DB"/>
              </a:solidFill>
              <a:latin typeface="Arial"/>
            </a:endParaRPr>
          </a:p>
          <a:p>
            <a:pPr marL="857250" indent="-857250" defTabSz="652104">
              <a:buFont typeface="Arial"/>
              <a:buChar char="•"/>
            </a:pPr>
            <a:endParaRPr lang="en-US" sz="6000" dirty="0">
              <a:solidFill>
                <a:srgbClr val="5AA2D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143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3693319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50" indent="-857250" defTabSz="652104">
              <a:buFont typeface="Arial"/>
              <a:buChar char="•"/>
            </a:pPr>
            <a:endParaRPr lang="en-US" sz="6000" dirty="0">
              <a:solidFill>
                <a:srgbClr val="FFFFFF"/>
              </a:solidFill>
              <a:latin typeface="Arial"/>
            </a:endParaRPr>
          </a:p>
          <a:p>
            <a:pPr marL="857250" indent="-857250" defTabSz="652104">
              <a:buFont typeface="Arial"/>
              <a:buChar char="•"/>
            </a:pPr>
            <a:endParaRPr lang="en-US" sz="60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749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3693319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Invite </a:t>
            </a:r>
            <a:r>
              <a:rPr lang="en-US" sz="6000" dirty="0" smtClean="0">
                <a:solidFill>
                  <a:srgbClr val="FBAA13"/>
                </a:solidFill>
                <a:latin typeface="Arial"/>
              </a:rPr>
              <a:t>everyone</a:t>
            </a:r>
          </a:p>
          <a:p>
            <a:pPr marL="857250" indent="-857250" defTabSz="652104">
              <a:buFont typeface="Arial"/>
              <a:buChar char="•"/>
            </a:pPr>
            <a:endParaRPr lang="en-US" sz="6000" dirty="0" smtClean="0">
              <a:solidFill>
                <a:srgbClr val="FBAA1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0929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Demo Days!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m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03" y="-2053599"/>
            <a:ext cx="14726664" cy="110449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3693319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5AA2DB"/>
                </a:solidFill>
                <a:latin typeface="Arial"/>
              </a:rPr>
              <a:t>Weekly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4BAAA3"/>
                </a:solidFill>
                <a:latin typeface="Arial"/>
              </a:rPr>
              <a:t>Anyone</a:t>
            </a: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 with anything to show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Invite </a:t>
            </a:r>
            <a:r>
              <a:rPr lang="en-US" sz="6000" dirty="0" smtClean="0">
                <a:solidFill>
                  <a:srgbClr val="FBAA13"/>
                </a:solidFill>
                <a:latin typeface="Arial"/>
              </a:rPr>
              <a:t>everyone</a:t>
            </a:r>
          </a:p>
          <a:p>
            <a:pPr marL="857250" indent="-857250" defTabSz="652104">
              <a:buFont typeface="Arial"/>
              <a:buChar char="•"/>
            </a:pPr>
            <a:r>
              <a:rPr lang="en-US" sz="6000" dirty="0" smtClean="0">
                <a:solidFill>
                  <a:srgbClr val="EC7509"/>
                </a:solidFill>
                <a:latin typeface="Arial"/>
              </a:rPr>
              <a:t>Record</a:t>
            </a:r>
            <a:r>
              <a:rPr lang="en-US" sz="6000" dirty="0" smtClean="0">
                <a:solidFill>
                  <a:srgbClr val="FFFFFF"/>
                </a:solidFill>
                <a:latin typeface="Arial"/>
              </a:rPr>
              <a:t> it and post it internally</a:t>
            </a:r>
            <a:endParaRPr lang="en-US" sz="48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531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Lunch &amp; Learn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02" y="1670584"/>
            <a:ext cx="6506669" cy="487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64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35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5355312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>
              <a:solidFill>
                <a:srgbClr val="FFFFFF"/>
              </a:solidFill>
              <a:latin typeface="Arial"/>
            </a:endParaRPr>
          </a:p>
          <a:p>
            <a:pPr algn="ctr" defTabSz="652104"/>
            <a:endParaRPr lang="en-US" sz="24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265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35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5386090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</a:t>
            </a:r>
            <a:r>
              <a:rPr lang="en-US" sz="3800" dirty="0" smtClean="0">
                <a:solidFill>
                  <a:srgbClr val="5AA2DB"/>
                </a:solidFill>
                <a:latin typeface="Arial"/>
              </a:rPr>
              <a:t>specialty</a:t>
            </a: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 smtClean="0">
              <a:solidFill>
                <a:srgbClr val="5AA2DB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 smtClean="0">
              <a:solidFill>
                <a:srgbClr val="5AA2DB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5AA2DB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95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35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5386090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specialty</a:t>
            </a: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Ask them what they do, and try and understand their </a:t>
            </a:r>
            <a:r>
              <a:rPr lang="en-US" sz="3800" dirty="0">
                <a:solidFill>
                  <a:srgbClr val="4BAAA3"/>
                </a:solidFill>
                <a:latin typeface="Arial"/>
              </a:rPr>
              <a:t>problems and </a:t>
            </a:r>
            <a:r>
              <a:rPr lang="en-US" sz="3800" dirty="0" smtClean="0">
                <a:solidFill>
                  <a:srgbClr val="4BAAA3"/>
                </a:solidFill>
                <a:latin typeface="Arial"/>
              </a:rPr>
              <a:t>perspective</a:t>
            </a: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 smtClean="0">
              <a:solidFill>
                <a:srgbClr val="4BAAA3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endParaRPr lang="en-US" sz="3800" dirty="0">
              <a:solidFill>
                <a:srgbClr val="4BAAA3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69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u-tang-financi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35" y="0"/>
            <a:ext cx="8229600" cy="822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75344" y="2202919"/>
            <a:ext cx="11066751" cy="5386090"/>
          </a:xfrm>
          <a:prstGeom prst="rect">
            <a:avLst/>
          </a:prstGeom>
          <a:solidFill>
            <a:schemeClr val="accent6">
              <a:alpha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 defTabSz="652104"/>
            <a:r>
              <a:rPr lang="en-US" sz="6000" dirty="0" smtClean="0">
                <a:solidFill>
                  <a:srgbClr val="FFFFFF"/>
                </a:solidFill>
                <a:latin typeface="Arial"/>
              </a:rPr>
              <a:t>FORM DIVERSE BONDS</a:t>
            </a:r>
            <a:r>
              <a:rPr lang="en-US" sz="2400" dirty="0" smtClean="0">
                <a:solidFill>
                  <a:srgbClr val="FFFFFF"/>
                </a:solidFill>
                <a:latin typeface="Arial"/>
              </a:rPr>
              <a:t/>
            </a:r>
            <a:br>
              <a:rPr lang="en-US" sz="2400" dirty="0" smtClean="0">
                <a:solidFill>
                  <a:srgbClr val="FFFFFF"/>
                </a:solidFill>
                <a:latin typeface="Arial"/>
              </a:rPr>
            </a:br>
            <a:endParaRPr lang="en-US" sz="2400" dirty="0" smtClean="0">
              <a:solidFill>
                <a:srgbClr val="FFFFFF"/>
              </a:solidFill>
              <a:latin typeface="Arial"/>
            </a:endParaRP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Take people to lunch, or have meetings, with people </a:t>
            </a:r>
            <a:r>
              <a:rPr lang="en-US" sz="3800" dirty="0">
                <a:solidFill>
                  <a:srgbClr val="5AA2DB"/>
                </a:solidFill>
                <a:latin typeface="Arial"/>
              </a:rPr>
              <a:t>outside your specialty</a:t>
            </a: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Ask them what they do, and try and understand their </a:t>
            </a:r>
            <a:r>
              <a:rPr lang="en-US" sz="3800" dirty="0">
                <a:solidFill>
                  <a:srgbClr val="4BAAA3"/>
                </a:solidFill>
                <a:latin typeface="Arial"/>
              </a:rPr>
              <a:t>problems and perspective</a:t>
            </a:r>
          </a:p>
          <a:p>
            <a:pPr marL="457200" indent="-457200" defTabSz="652104">
              <a:buFont typeface="Arial"/>
              <a:buChar char="•"/>
            </a:pPr>
            <a:r>
              <a:rPr lang="en-US" sz="3800" dirty="0">
                <a:solidFill>
                  <a:srgbClr val="FFFFFF"/>
                </a:solidFill>
                <a:latin typeface="Arial"/>
              </a:rPr>
              <a:t>Legal, Finance, Sales, Marketing, Business Development, Software Development, Systems Administrators, Security Professionals, Product</a:t>
            </a:r>
            <a:endParaRPr lang="en-US" sz="3800" dirty="0" smtClea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558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09604" y="1670582"/>
            <a:ext cx="13408798" cy="4811520"/>
          </a:xfrm>
          <a:prstGeom prst="rect">
            <a:avLst/>
          </a:prstGeom>
        </p:spPr>
        <p:txBody>
          <a:bodyPr/>
          <a:lstStyle/>
          <a:p>
            <a:pPr marL="165736" indent="0">
              <a:buNone/>
            </a:pPr>
            <a:r>
              <a:rPr lang="en-US" dirty="0" smtClean="0"/>
              <a:t>VP, Community Development at Chef</a:t>
            </a:r>
          </a:p>
          <a:p>
            <a:pPr marL="165736" indent="0">
              <a:buNone/>
            </a:pPr>
            <a:r>
              <a:rPr lang="en-US" dirty="0" smtClean="0"/>
              <a:t>Co-host of the Food Fight Show Podcast</a:t>
            </a:r>
          </a:p>
          <a:p>
            <a:pPr marL="165736" indent="0">
              <a:buNone/>
            </a:pP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Part-</a:t>
            </a:r>
            <a:r>
              <a:rPr lang="en-US" dirty="0"/>
              <a:t>time detective - </a:t>
            </a:r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detectivedecker</a:t>
            </a:r>
            <a:r>
              <a:rPr lang="en-US" dirty="0" smtClean="0"/>
              <a:t> </a:t>
            </a:r>
          </a:p>
          <a:p>
            <a:pPr marL="165736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  <a:p>
            <a:pPr marL="165736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165736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4" name="Picture 3" descr="nathen_bw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6" y="541423"/>
            <a:ext cx="2435726" cy="2435726"/>
          </a:xfrm>
          <a:prstGeom prst="rect">
            <a:avLst/>
          </a:prstGeom>
        </p:spPr>
      </p:pic>
      <p:pic>
        <p:nvPicPr>
          <p:cNvPr id="5" name="Picture 4" descr="foodfight_hea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7" y="522222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Knowledge Share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ur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469" y="2023346"/>
            <a:ext cx="2286000" cy="1508760"/>
          </a:xfrm>
          <a:prstGeom prst="rect">
            <a:avLst/>
          </a:prstGeom>
        </p:spPr>
      </p:pic>
      <p:pic>
        <p:nvPicPr>
          <p:cNvPr id="5" name="Picture 4" descr="ur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830" y="2023346"/>
            <a:ext cx="2301240" cy="2301240"/>
          </a:xfrm>
          <a:prstGeom prst="rect">
            <a:avLst/>
          </a:prstGeom>
        </p:spPr>
      </p:pic>
      <p:pic>
        <p:nvPicPr>
          <p:cNvPr id="6" name="Picture 5" descr="Discour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1" y="2149592"/>
            <a:ext cx="3819833" cy="1661366"/>
          </a:xfrm>
          <a:prstGeom prst="rect">
            <a:avLst/>
          </a:prstGeom>
        </p:spPr>
      </p:pic>
      <p:pic>
        <p:nvPicPr>
          <p:cNvPr id="7" name="Picture 6" descr="5678092236_ae0580c5e1_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8" y="1896793"/>
            <a:ext cx="3467310" cy="2427794"/>
          </a:xfrm>
          <a:prstGeom prst="rect">
            <a:avLst/>
          </a:prstGeom>
        </p:spPr>
      </p:pic>
      <p:pic>
        <p:nvPicPr>
          <p:cNvPr id="9" name="Picture 8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919" y="630692"/>
            <a:ext cx="6565900" cy="1231900"/>
          </a:xfrm>
          <a:prstGeom prst="rect">
            <a:avLst/>
          </a:prstGeom>
        </p:spPr>
      </p:pic>
      <p:pic>
        <p:nvPicPr>
          <p:cNvPr id="10" name="Picture 9" descr="sharepoint-2013-logo-larg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9" y="5674002"/>
            <a:ext cx="4620239" cy="1839540"/>
          </a:xfrm>
          <a:prstGeom prst="rect">
            <a:avLst/>
          </a:prstGeom>
        </p:spPr>
      </p:pic>
      <p:pic>
        <p:nvPicPr>
          <p:cNvPr id="8" name="Picture 7" descr="Yammer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914" y="4216363"/>
            <a:ext cx="4526150" cy="1093273"/>
          </a:xfrm>
          <a:prstGeom prst="rect">
            <a:avLst/>
          </a:prstGeom>
        </p:spPr>
      </p:pic>
      <p:pic>
        <p:nvPicPr>
          <p:cNvPr id="11" name="Picture 10" descr="Slack CMY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501355"/>
            <a:ext cx="4104768" cy="1171725"/>
          </a:xfrm>
          <a:prstGeom prst="rect">
            <a:avLst/>
          </a:prstGeom>
        </p:spPr>
      </p:pic>
      <p:pic>
        <p:nvPicPr>
          <p:cNvPr id="12" name="Picture 11" descr="github_enterprise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321" y="5390285"/>
            <a:ext cx="2262576" cy="1696932"/>
          </a:xfrm>
          <a:prstGeom prst="rect">
            <a:avLst/>
          </a:prstGeom>
        </p:spPr>
      </p:pic>
      <p:pic>
        <p:nvPicPr>
          <p:cNvPr id="13" name="Picture 12" descr="hipchat_og_image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49" y="3919059"/>
            <a:ext cx="3342747" cy="1754942"/>
          </a:xfrm>
          <a:prstGeom prst="rect">
            <a:avLst/>
          </a:prstGeom>
        </p:spPr>
      </p:pic>
      <p:pic>
        <p:nvPicPr>
          <p:cNvPr id="14" name="Picture 13" descr="CKEA-RiUwAAW3if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631" y="4465729"/>
            <a:ext cx="2478949" cy="174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1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Listen Up!</a:t>
            </a:r>
            <a:endParaRPr lang="en-US" dirty="0"/>
          </a:p>
        </p:txBody>
      </p:sp>
      <p:pic>
        <p:nvPicPr>
          <p:cNvPr id="3" name="Picture 2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7" y="2100115"/>
            <a:ext cx="4445000" cy="2286000"/>
          </a:xfrm>
          <a:prstGeom prst="rect">
            <a:avLst/>
          </a:prstGeom>
        </p:spPr>
      </p:pic>
      <p:pic>
        <p:nvPicPr>
          <p:cNvPr id="4" name="Picture 3" descr="Arrested_DevOps_-_There_s_always_DevOps_in_the_banana_sta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51" y="4094785"/>
            <a:ext cx="5029200" cy="1066800"/>
          </a:xfrm>
          <a:prstGeom prst="rect">
            <a:avLst/>
          </a:prstGeom>
        </p:spPr>
      </p:pic>
      <p:pic>
        <p:nvPicPr>
          <p:cNvPr id="5" name="Picture 4" descr="Ops_All_The_Things_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51" y="5543952"/>
            <a:ext cx="5080000" cy="812800"/>
          </a:xfrm>
          <a:prstGeom prst="rect">
            <a:avLst/>
          </a:prstGeom>
        </p:spPr>
      </p:pic>
      <p:pic>
        <p:nvPicPr>
          <p:cNvPr id="6" name="Picture 5" descr="DevOps_Cafe_Podcast___Videos_-_Show_Not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269" y="2100116"/>
            <a:ext cx="4204191" cy="1177563"/>
          </a:xfrm>
          <a:prstGeom prst="rect">
            <a:avLst/>
          </a:prstGeom>
        </p:spPr>
      </p:pic>
      <p:pic>
        <p:nvPicPr>
          <p:cNvPr id="7" name="Picture 6" descr="cover170x170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09" y="4829072"/>
            <a:ext cx="2185714" cy="2185714"/>
          </a:xfrm>
          <a:prstGeom prst="rect">
            <a:avLst/>
          </a:prstGeom>
        </p:spPr>
      </p:pic>
      <p:pic>
        <p:nvPicPr>
          <p:cNvPr id="8" name="Picture 7" descr="tss-logo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54" y="2997093"/>
            <a:ext cx="2546859" cy="25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0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1310" y="1905000"/>
            <a:ext cx="10553690" cy="1600200"/>
            <a:chOff x="228600" y="4038600"/>
            <a:chExt cx="3962400" cy="4038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7" name="Oval 6"/>
          <p:cNvSpPr/>
          <p:nvPr/>
        </p:nvSpPr>
        <p:spPr bwMode="auto">
          <a:xfrm>
            <a:off x="914400" y="19050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2" y="22860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Jumpstart Kit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Repeatable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Ease adoption by making it easier to get started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2" y="2514602"/>
            <a:ext cx="8978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SHARE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2913" y="1905000"/>
            <a:ext cx="33520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Community of Practice</a:t>
            </a: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1638301" y="3695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400000">
            <a:off x="1638301" y="3543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5400000">
            <a:off x="1638301" y="33909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800" y="22860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Knowledge Share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</a:t>
            </a:r>
            <a:endParaRPr lang="en-US" sz="16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Make it easy to show the value to engineers &amp; 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 place to share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learnings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: wiki, forum, email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154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Setup open meetings to talk about Chef, automation, life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81310" y="3962400"/>
            <a:ext cx="10553690" cy="1600200"/>
            <a:chOff x="228600" y="4038600"/>
            <a:chExt cx="3962400" cy="4038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rgbClr val="4BA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24" name="Oval 23"/>
          <p:cNvSpPr/>
          <p:nvPr/>
        </p:nvSpPr>
        <p:spPr bwMode="auto">
          <a:xfrm>
            <a:off x="914400" y="39624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2" y="43434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Transform One Team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96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Make Time for Mentoring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4200" y="4495800"/>
            <a:ext cx="5181600" cy="714060"/>
            <a:chOff x="-5410200" y="5261769"/>
            <a:chExt cx="5181600" cy="714060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-5410200" y="5261769"/>
              <a:ext cx="762000" cy="714060"/>
            </a:xfrm>
            <a:custGeom>
              <a:avLst/>
              <a:gdLst>
                <a:gd name="T0" fmla="*/ 22 w 128"/>
                <a:gd name="T1" fmla="*/ 69 h 120"/>
                <a:gd name="T2" fmla="*/ 4 w 128"/>
                <a:gd name="T3" fmla="*/ 66 h 120"/>
                <a:gd name="T4" fmla="*/ 8 w 128"/>
                <a:gd name="T5" fmla="*/ 34 h 120"/>
                <a:gd name="T6" fmla="*/ 18 w 128"/>
                <a:gd name="T7" fmla="*/ 39 h 120"/>
                <a:gd name="T8" fmla="*/ 35 w 128"/>
                <a:gd name="T9" fmla="*/ 39 h 120"/>
                <a:gd name="T10" fmla="*/ 40 w 128"/>
                <a:gd name="T11" fmla="*/ 60 h 120"/>
                <a:gd name="T12" fmla="*/ 43 w 128"/>
                <a:gd name="T13" fmla="*/ 17 h 120"/>
                <a:gd name="T14" fmla="*/ 26 w 128"/>
                <a:gd name="T15" fmla="*/ 34 h 120"/>
                <a:gd name="T16" fmla="*/ 8 w 128"/>
                <a:gd name="T17" fmla="*/ 17 h 120"/>
                <a:gd name="T18" fmla="*/ 26 w 128"/>
                <a:gd name="T19" fmla="*/ 0 h 120"/>
                <a:gd name="T20" fmla="*/ 111 w 128"/>
                <a:gd name="T21" fmla="*/ 103 h 120"/>
                <a:gd name="T22" fmla="*/ 93 w 128"/>
                <a:gd name="T23" fmla="*/ 120 h 120"/>
                <a:gd name="T24" fmla="*/ 22 w 128"/>
                <a:gd name="T25" fmla="*/ 116 h 120"/>
                <a:gd name="T26" fmla="*/ 17 w 128"/>
                <a:gd name="T27" fmla="*/ 96 h 120"/>
                <a:gd name="T28" fmla="*/ 20 w 128"/>
                <a:gd name="T29" fmla="*/ 81 h 120"/>
                <a:gd name="T30" fmla="*/ 27 w 128"/>
                <a:gd name="T31" fmla="*/ 69 h 120"/>
                <a:gd name="T32" fmla="*/ 40 w 128"/>
                <a:gd name="T33" fmla="*/ 64 h 120"/>
                <a:gd name="T34" fmla="*/ 48 w 128"/>
                <a:gd name="T35" fmla="*/ 69 h 120"/>
                <a:gd name="T36" fmla="*/ 64 w 128"/>
                <a:gd name="T37" fmla="*/ 74 h 120"/>
                <a:gd name="T38" fmla="*/ 80 w 128"/>
                <a:gd name="T39" fmla="*/ 69 h 120"/>
                <a:gd name="T40" fmla="*/ 88 w 128"/>
                <a:gd name="T41" fmla="*/ 64 h 120"/>
                <a:gd name="T42" fmla="*/ 101 w 128"/>
                <a:gd name="T43" fmla="*/ 69 h 120"/>
                <a:gd name="T44" fmla="*/ 108 w 128"/>
                <a:gd name="T45" fmla="*/ 81 h 120"/>
                <a:gd name="T46" fmla="*/ 111 w 128"/>
                <a:gd name="T47" fmla="*/ 96 h 120"/>
                <a:gd name="T48" fmla="*/ 82 w 128"/>
                <a:gd name="T49" fmla="*/ 25 h 120"/>
                <a:gd name="T50" fmla="*/ 82 w 128"/>
                <a:gd name="T51" fmla="*/ 61 h 120"/>
                <a:gd name="T52" fmla="*/ 46 w 128"/>
                <a:gd name="T53" fmla="*/ 61 h 120"/>
                <a:gd name="T54" fmla="*/ 46 w 128"/>
                <a:gd name="T55" fmla="*/ 25 h 120"/>
                <a:gd name="T56" fmla="*/ 82 w 128"/>
                <a:gd name="T57" fmla="*/ 25 h 120"/>
                <a:gd name="T58" fmla="*/ 120 w 128"/>
                <a:gd name="T59" fmla="*/ 17 h 120"/>
                <a:gd name="T60" fmla="*/ 103 w 128"/>
                <a:gd name="T61" fmla="*/ 34 h 120"/>
                <a:gd name="T62" fmla="*/ 86 w 128"/>
                <a:gd name="T63" fmla="*/ 17 h 120"/>
                <a:gd name="T64" fmla="*/ 103 w 128"/>
                <a:gd name="T65" fmla="*/ 0 h 120"/>
                <a:gd name="T66" fmla="*/ 128 w 128"/>
                <a:gd name="T67" fmla="*/ 58 h 120"/>
                <a:gd name="T68" fmla="*/ 115 w 128"/>
                <a:gd name="T69" fmla="*/ 69 h 120"/>
                <a:gd name="T70" fmla="*/ 89 w 128"/>
                <a:gd name="T71" fmla="*/ 60 h 120"/>
                <a:gd name="T72" fmla="*/ 94 w 128"/>
                <a:gd name="T73" fmla="*/ 39 h 120"/>
                <a:gd name="T74" fmla="*/ 111 w 128"/>
                <a:gd name="T75" fmla="*/ 39 h 120"/>
                <a:gd name="T76" fmla="*/ 120 w 128"/>
                <a:gd name="T77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0">
                  <a:moveTo>
                    <a:pt x="40" y="60"/>
                  </a:moveTo>
                  <a:cubicBezTo>
                    <a:pt x="32" y="60"/>
                    <a:pt x="26" y="63"/>
                    <a:pt x="22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9" y="69"/>
                    <a:pt x="6" y="68"/>
                    <a:pt x="4" y="66"/>
                  </a:cubicBezTo>
                  <a:cubicBezTo>
                    <a:pt x="1" y="64"/>
                    <a:pt x="0" y="62"/>
                    <a:pt x="0" y="58"/>
                  </a:cubicBezTo>
                  <a:cubicBezTo>
                    <a:pt x="0" y="42"/>
                    <a:pt x="3" y="34"/>
                    <a:pt x="8" y="34"/>
                  </a:cubicBezTo>
                  <a:cubicBezTo>
                    <a:pt x="8" y="34"/>
                    <a:pt x="9" y="35"/>
                    <a:pt x="11" y="36"/>
                  </a:cubicBezTo>
                  <a:cubicBezTo>
                    <a:pt x="13" y="37"/>
                    <a:pt x="15" y="38"/>
                    <a:pt x="18" y="39"/>
                  </a:cubicBezTo>
                  <a:cubicBezTo>
                    <a:pt x="20" y="40"/>
                    <a:pt x="23" y="40"/>
                    <a:pt x="26" y="40"/>
                  </a:cubicBezTo>
                  <a:cubicBezTo>
                    <a:pt x="29" y="40"/>
                    <a:pt x="32" y="40"/>
                    <a:pt x="35" y="39"/>
                  </a:cubicBezTo>
                  <a:cubicBezTo>
                    <a:pt x="34" y="40"/>
                    <a:pt x="34" y="42"/>
                    <a:pt x="34" y="43"/>
                  </a:cubicBezTo>
                  <a:cubicBezTo>
                    <a:pt x="34" y="49"/>
                    <a:pt x="36" y="55"/>
                    <a:pt x="40" y="60"/>
                  </a:cubicBezTo>
                  <a:close/>
                  <a:moveTo>
                    <a:pt x="38" y="5"/>
                  </a:moveTo>
                  <a:cubicBezTo>
                    <a:pt x="41" y="9"/>
                    <a:pt x="43" y="13"/>
                    <a:pt x="43" y="17"/>
                  </a:cubicBezTo>
                  <a:cubicBezTo>
                    <a:pt x="43" y="22"/>
                    <a:pt x="41" y="26"/>
                    <a:pt x="38" y="29"/>
                  </a:cubicBezTo>
                  <a:cubicBezTo>
                    <a:pt x="34" y="33"/>
                    <a:pt x="30" y="34"/>
                    <a:pt x="26" y="34"/>
                  </a:cubicBezTo>
                  <a:cubicBezTo>
                    <a:pt x="21" y="34"/>
                    <a:pt x="17" y="33"/>
                    <a:pt x="14" y="29"/>
                  </a:cubicBezTo>
                  <a:cubicBezTo>
                    <a:pt x="10" y="26"/>
                    <a:pt x="8" y="22"/>
                    <a:pt x="8" y="17"/>
                  </a:cubicBezTo>
                  <a:cubicBezTo>
                    <a:pt x="8" y="13"/>
                    <a:pt x="10" y="9"/>
                    <a:pt x="14" y="5"/>
                  </a:cubicBezTo>
                  <a:cubicBezTo>
                    <a:pt x="17" y="2"/>
                    <a:pt x="21" y="0"/>
                    <a:pt x="26" y="0"/>
                  </a:cubicBezTo>
                  <a:cubicBezTo>
                    <a:pt x="30" y="0"/>
                    <a:pt x="34" y="2"/>
                    <a:pt x="38" y="5"/>
                  </a:cubicBezTo>
                  <a:close/>
                  <a:moveTo>
                    <a:pt x="111" y="103"/>
                  </a:moveTo>
                  <a:cubicBezTo>
                    <a:pt x="111" y="108"/>
                    <a:pt x="110" y="112"/>
                    <a:pt x="106" y="116"/>
                  </a:cubicBezTo>
                  <a:cubicBezTo>
                    <a:pt x="103" y="119"/>
                    <a:pt x="99" y="120"/>
                    <a:pt x="93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0" y="120"/>
                    <a:pt x="25" y="119"/>
                    <a:pt x="22" y="116"/>
                  </a:cubicBezTo>
                  <a:cubicBezTo>
                    <a:pt x="19" y="112"/>
                    <a:pt x="17" y="108"/>
                    <a:pt x="17" y="103"/>
                  </a:cubicBezTo>
                  <a:cubicBezTo>
                    <a:pt x="17" y="100"/>
                    <a:pt x="17" y="98"/>
                    <a:pt x="17" y="96"/>
                  </a:cubicBezTo>
                  <a:cubicBezTo>
                    <a:pt x="17" y="94"/>
                    <a:pt x="18" y="91"/>
                    <a:pt x="18" y="89"/>
                  </a:cubicBezTo>
                  <a:cubicBezTo>
                    <a:pt x="19" y="86"/>
                    <a:pt x="19" y="84"/>
                    <a:pt x="20" y="81"/>
                  </a:cubicBezTo>
                  <a:cubicBezTo>
                    <a:pt x="21" y="79"/>
                    <a:pt x="22" y="77"/>
                    <a:pt x="23" y="75"/>
                  </a:cubicBezTo>
                  <a:cubicBezTo>
                    <a:pt x="24" y="73"/>
                    <a:pt x="25" y="71"/>
                    <a:pt x="27" y="69"/>
                  </a:cubicBezTo>
                  <a:cubicBezTo>
                    <a:pt x="29" y="68"/>
                    <a:pt x="30" y="67"/>
                    <a:pt x="33" y="66"/>
                  </a:cubicBezTo>
                  <a:cubicBezTo>
                    <a:pt x="35" y="65"/>
                    <a:pt x="37" y="64"/>
                    <a:pt x="40" y="64"/>
                  </a:cubicBezTo>
                  <a:cubicBezTo>
                    <a:pt x="41" y="64"/>
                    <a:pt x="42" y="65"/>
                    <a:pt x="43" y="66"/>
                  </a:cubicBezTo>
                  <a:cubicBezTo>
                    <a:pt x="45" y="67"/>
                    <a:pt x="46" y="68"/>
                    <a:pt x="48" y="69"/>
                  </a:cubicBezTo>
                  <a:cubicBezTo>
                    <a:pt x="50" y="70"/>
                    <a:pt x="52" y="71"/>
                    <a:pt x="55" y="72"/>
                  </a:cubicBezTo>
                  <a:cubicBezTo>
                    <a:pt x="58" y="73"/>
                    <a:pt x="61" y="74"/>
                    <a:pt x="64" y="74"/>
                  </a:cubicBezTo>
                  <a:cubicBezTo>
                    <a:pt x="67" y="74"/>
                    <a:pt x="70" y="73"/>
                    <a:pt x="73" y="72"/>
                  </a:cubicBezTo>
                  <a:cubicBezTo>
                    <a:pt x="76" y="71"/>
                    <a:pt x="79" y="70"/>
                    <a:pt x="80" y="69"/>
                  </a:cubicBezTo>
                  <a:cubicBezTo>
                    <a:pt x="82" y="68"/>
                    <a:pt x="84" y="67"/>
                    <a:pt x="85" y="66"/>
                  </a:cubicBezTo>
                  <a:cubicBezTo>
                    <a:pt x="87" y="65"/>
                    <a:pt x="88" y="64"/>
                    <a:pt x="88" y="64"/>
                  </a:cubicBezTo>
                  <a:cubicBezTo>
                    <a:pt x="91" y="64"/>
                    <a:pt x="93" y="65"/>
                    <a:pt x="96" y="66"/>
                  </a:cubicBezTo>
                  <a:cubicBezTo>
                    <a:pt x="98" y="67"/>
                    <a:pt x="100" y="68"/>
                    <a:pt x="101" y="69"/>
                  </a:cubicBezTo>
                  <a:cubicBezTo>
                    <a:pt x="103" y="71"/>
                    <a:pt x="104" y="73"/>
                    <a:pt x="106" y="75"/>
                  </a:cubicBezTo>
                  <a:cubicBezTo>
                    <a:pt x="107" y="77"/>
                    <a:pt x="108" y="79"/>
                    <a:pt x="108" y="81"/>
                  </a:cubicBezTo>
                  <a:cubicBezTo>
                    <a:pt x="109" y="84"/>
                    <a:pt x="110" y="86"/>
                    <a:pt x="110" y="89"/>
                  </a:cubicBezTo>
                  <a:cubicBezTo>
                    <a:pt x="111" y="91"/>
                    <a:pt x="111" y="94"/>
                    <a:pt x="111" y="96"/>
                  </a:cubicBezTo>
                  <a:cubicBezTo>
                    <a:pt x="111" y="98"/>
                    <a:pt x="111" y="100"/>
                    <a:pt x="111" y="103"/>
                  </a:cubicBezTo>
                  <a:close/>
                  <a:moveTo>
                    <a:pt x="82" y="25"/>
                  </a:moveTo>
                  <a:cubicBezTo>
                    <a:pt x="87" y="30"/>
                    <a:pt x="90" y="36"/>
                    <a:pt x="90" y="43"/>
                  </a:cubicBezTo>
                  <a:cubicBezTo>
                    <a:pt x="90" y="50"/>
                    <a:pt x="87" y="56"/>
                    <a:pt x="82" y="61"/>
                  </a:cubicBezTo>
                  <a:cubicBezTo>
                    <a:pt x="77" y="66"/>
                    <a:pt x="71" y="69"/>
                    <a:pt x="64" y="69"/>
                  </a:cubicBezTo>
                  <a:cubicBezTo>
                    <a:pt x="57" y="69"/>
                    <a:pt x="51" y="66"/>
                    <a:pt x="46" y="61"/>
                  </a:cubicBezTo>
                  <a:cubicBezTo>
                    <a:pt x="41" y="56"/>
                    <a:pt x="38" y="50"/>
                    <a:pt x="38" y="43"/>
                  </a:cubicBezTo>
                  <a:cubicBezTo>
                    <a:pt x="38" y="36"/>
                    <a:pt x="41" y="30"/>
                    <a:pt x="46" y="25"/>
                  </a:cubicBezTo>
                  <a:cubicBezTo>
                    <a:pt x="51" y="20"/>
                    <a:pt x="57" y="17"/>
                    <a:pt x="64" y="17"/>
                  </a:cubicBezTo>
                  <a:cubicBezTo>
                    <a:pt x="71" y="17"/>
                    <a:pt x="77" y="20"/>
                    <a:pt x="82" y="25"/>
                  </a:cubicBezTo>
                  <a:close/>
                  <a:moveTo>
                    <a:pt x="115" y="5"/>
                  </a:moveTo>
                  <a:cubicBezTo>
                    <a:pt x="118" y="9"/>
                    <a:pt x="120" y="13"/>
                    <a:pt x="120" y="17"/>
                  </a:cubicBezTo>
                  <a:cubicBezTo>
                    <a:pt x="120" y="22"/>
                    <a:pt x="118" y="26"/>
                    <a:pt x="115" y="29"/>
                  </a:cubicBezTo>
                  <a:cubicBezTo>
                    <a:pt x="112" y="33"/>
                    <a:pt x="107" y="34"/>
                    <a:pt x="103" y="34"/>
                  </a:cubicBezTo>
                  <a:cubicBezTo>
                    <a:pt x="98" y="34"/>
                    <a:pt x="94" y="33"/>
                    <a:pt x="91" y="29"/>
                  </a:cubicBezTo>
                  <a:cubicBezTo>
                    <a:pt x="87" y="26"/>
                    <a:pt x="86" y="22"/>
                    <a:pt x="86" y="17"/>
                  </a:cubicBezTo>
                  <a:cubicBezTo>
                    <a:pt x="86" y="13"/>
                    <a:pt x="87" y="9"/>
                    <a:pt x="91" y="5"/>
                  </a:cubicBezTo>
                  <a:cubicBezTo>
                    <a:pt x="94" y="2"/>
                    <a:pt x="98" y="0"/>
                    <a:pt x="103" y="0"/>
                  </a:cubicBezTo>
                  <a:cubicBezTo>
                    <a:pt x="107" y="0"/>
                    <a:pt x="112" y="2"/>
                    <a:pt x="115" y="5"/>
                  </a:cubicBezTo>
                  <a:close/>
                  <a:moveTo>
                    <a:pt x="128" y="58"/>
                  </a:moveTo>
                  <a:cubicBezTo>
                    <a:pt x="128" y="62"/>
                    <a:pt x="127" y="64"/>
                    <a:pt x="125" y="66"/>
                  </a:cubicBezTo>
                  <a:cubicBezTo>
                    <a:pt x="122" y="68"/>
                    <a:pt x="119" y="69"/>
                    <a:pt x="115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2" y="63"/>
                    <a:pt x="96" y="60"/>
                    <a:pt x="89" y="60"/>
                  </a:cubicBezTo>
                  <a:cubicBezTo>
                    <a:pt x="92" y="55"/>
                    <a:pt x="94" y="49"/>
                    <a:pt x="94" y="43"/>
                  </a:cubicBezTo>
                  <a:cubicBezTo>
                    <a:pt x="94" y="42"/>
                    <a:pt x="94" y="40"/>
                    <a:pt x="94" y="39"/>
                  </a:cubicBezTo>
                  <a:cubicBezTo>
                    <a:pt x="97" y="40"/>
                    <a:pt x="100" y="40"/>
                    <a:pt x="103" y="40"/>
                  </a:cubicBezTo>
                  <a:cubicBezTo>
                    <a:pt x="105" y="40"/>
                    <a:pt x="108" y="40"/>
                    <a:pt x="111" y="39"/>
                  </a:cubicBezTo>
                  <a:cubicBezTo>
                    <a:pt x="113" y="38"/>
                    <a:pt x="116" y="37"/>
                    <a:pt x="117" y="36"/>
                  </a:cubicBezTo>
                  <a:cubicBezTo>
                    <a:pt x="119" y="35"/>
                    <a:pt x="120" y="34"/>
                    <a:pt x="120" y="34"/>
                  </a:cubicBezTo>
                  <a:cubicBezTo>
                    <a:pt x="126" y="34"/>
                    <a:pt x="128" y="42"/>
                    <a:pt x="128" y="58"/>
                  </a:cubicBezTo>
                  <a:close/>
                </a:path>
              </a:pathLst>
            </a:custGeom>
            <a:solidFill>
              <a:srgbClr val="4B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52104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3962400" y="5414169"/>
              <a:ext cx="37338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52104"/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Get one solid success before moving 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219202" y="4572002"/>
            <a:ext cx="940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COACH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72911" y="3962400"/>
            <a:ext cx="3847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Mentorship vs. Ownership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86800" y="4343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Give Up 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68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Champions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Dedicate time to help others solve problems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5400" y="46482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Let others fail before teaching them how to succeed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54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Meet regularly with “champions” from different groups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781310" y="6019800"/>
            <a:ext cx="10553690" cy="1600200"/>
            <a:chOff x="228600" y="4038600"/>
            <a:chExt cx="3962400" cy="403860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914400" y="60198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19602" y="64008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DevOps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 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96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Sponsor Local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/Events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Plan a 1-day event to showcase demos, talks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66802" y="6629402"/>
            <a:ext cx="12538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NURTURE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2911" y="6019800"/>
            <a:ext cx="343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Maintaining Momentum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686800" y="6400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Training Program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868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Gather Regular Feedback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720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The local community can be a great recruiting source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154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an internal training program to speed education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154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Survey Chef users to see where pain points might be</a:t>
            </a:r>
          </a:p>
        </p:txBody>
      </p:sp>
      <p:sp>
        <p:nvSpPr>
          <p:cNvPr id="51" name="Rectangle 50"/>
          <p:cNvSpPr/>
          <p:nvPr/>
        </p:nvSpPr>
        <p:spPr bwMode="auto">
          <a:xfrm rot="5400000">
            <a:off x="1638301" y="57531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5400000">
            <a:off x="1638301" y="5600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 bwMode="auto">
          <a:xfrm rot="5400000">
            <a:off x="1638301" y="5448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3124202" y="2438401"/>
            <a:ext cx="837813" cy="657225"/>
          </a:xfrm>
          <a:custGeom>
            <a:avLst/>
            <a:gdLst>
              <a:gd name="T0" fmla="*/ 88 w 120"/>
              <a:gd name="T1" fmla="*/ 17 h 94"/>
              <a:gd name="T2" fmla="*/ 94 w 120"/>
              <a:gd name="T3" fmla="*/ 34 h 94"/>
              <a:gd name="T4" fmla="*/ 88 w 120"/>
              <a:gd name="T5" fmla="*/ 52 h 94"/>
              <a:gd name="T6" fmla="*/ 71 w 120"/>
              <a:gd name="T7" fmla="*/ 64 h 94"/>
              <a:gd name="T8" fmla="*/ 47 w 120"/>
              <a:gd name="T9" fmla="*/ 69 h 94"/>
              <a:gd name="T10" fmla="*/ 35 w 120"/>
              <a:gd name="T11" fmla="*/ 68 h 94"/>
              <a:gd name="T12" fmla="*/ 17 w 120"/>
              <a:gd name="T13" fmla="*/ 76 h 94"/>
              <a:gd name="T14" fmla="*/ 11 w 120"/>
              <a:gd name="T15" fmla="*/ 77 h 94"/>
              <a:gd name="T16" fmla="*/ 11 w 120"/>
              <a:gd name="T17" fmla="*/ 77 h 94"/>
              <a:gd name="T18" fmla="*/ 9 w 120"/>
              <a:gd name="T19" fmla="*/ 77 h 94"/>
              <a:gd name="T20" fmla="*/ 9 w 120"/>
              <a:gd name="T21" fmla="*/ 75 h 94"/>
              <a:gd name="T22" fmla="*/ 8 w 120"/>
              <a:gd name="T23" fmla="*/ 75 h 94"/>
              <a:gd name="T24" fmla="*/ 9 w 120"/>
              <a:gd name="T25" fmla="*/ 74 h 94"/>
              <a:gd name="T26" fmla="*/ 9 w 120"/>
              <a:gd name="T27" fmla="*/ 74 h 94"/>
              <a:gd name="T28" fmla="*/ 9 w 120"/>
              <a:gd name="T29" fmla="*/ 74 h 94"/>
              <a:gd name="T30" fmla="*/ 9 w 120"/>
              <a:gd name="T31" fmla="*/ 73 h 94"/>
              <a:gd name="T32" fmla="*/ 9 w 120"/>
              <a:gd name="T33" fmla="*/ 73 h 94"/>
              <a:gd name="T34" fmla="*/ 10 w 120"/>
              <a:gd name="T35" fmla="*/ 73 h 94"/>
              <a:gd name="T36" fmla="*/ 10 w 120"/>
              <a:gd name="T37" fmla="*/ 72 h 94"/>
              <a:gd name="T38" fmla="*/ 11 w 120"/>
              <a:gd name="T39" fmla="*/ 71 h 94"/>
              <a:gd name="T40" fmla="*/ 13 w 120"/>
              <a:gd name="T41" fmla="*/ 69 h 94"/>
              <a:gd name="T42" fmla="*/ 15 w 120"/>
              <a:gd name="T43" fmla="*/ 67 h 94"/>
              <a:gd name="T44" fmla="*/ 16 w 120"/>
              <a:gd name="T45" fmla="*/ 64 h 94"/>
              <a:gd name="T46" fmla="*/ 18 w 120"/>
              <a:gd name="T47" fmla="*/ 61 h 94"/>
              <a:gd name="T48" fmla="*/ 5 w 120"/>
              <a:gd name="T49" fmla="*/ 49 h 94"/>
              <a:gd name="T50" fmla="*/ 0 w 120"/>
              <a:gd name="T51" fmla="*/ 34 h 94"/>
              <a:gd name="T52" fmla="*/ 6 w 120"/>
              <a:gd name="T53" fmla="*/ 17 h 94"/>
              <a:gd name="T54" fmla="*/ 23 w 120"/>
              <a:gd name="T55" fmla="*/ 5 h 94"/>
              <a:gd name="T56" fmla="*/ 47 w 120"/>
              <a:gd name="T57" fmla="*/ 0 h 94"/>
              <a:gd name="T58" fmla="*/ 71 w 120"/>
              <a:gd name="T59" fmla="*/ 5 h 94"/>
              <a:gd name="T60" fmla="*/ 88 w 120"/>
              <a:gd name="T61" fmla="*/ 17 h 94"/>
              <a:gd name="T62" fmla="*/ 120 w 120"/>
              <a:gd name="T63" fmla="*/ 51 h 94"/>
              <a:gd name="T64" fmla="*/ 115 w 120"/>
              <a:gd name="T65" fmla="*/ 66 h 94"/>
              <a:gd name="T66" fmla="*/ 102 w 120"/>
              <a:gd name="T67" fmla="*/ 78 h 94"/>
              <a:gd name="T68" fmla="*/ 103 w 120"/>
              <a:gd name="T69" fmla="*/ 81 h 94"/>
              <a:gd name="T70" fmla="*/ 105 w 120"/>
              <a:gd name="T71" fmla="*/ 84 h 94"/>
              <a:gd name="T72" fmla="*/ 107 w 120"/>
              <a:gd name="T73" fmla="*/ 86 h 94"/>
              <a:gd name="T74" fmla="*/ 108 w 120"/>
              <a:gd name="T75" fmla="*/ 88 h 94"/>
              <a:gd name="T76" fmla="*/ 110 w 120"/>
              <a:gd name="T77" fmla="*/ 89 h 94"/>
              <a:gd name="T78" fmla="*/ 110 w 120"/>
              <a:gd name="T79" fmla="*/ 90 h 94"/>
              <a:gd name="T80" fmla="*/ 110 w 120"/>
              <a:gd name="T81" fmla="*/ 90 h 94"/>
              <a:gd name="T82" fmla="*/ 111 w 120"/>
              <a:gd name="T83" fmla="*/ 90 h 94"/>
              <a:gd name="T84" fmla="*/ 111 w 120"/>
              <a:gd name="T85" fmla="*/ 91 h 94"/>
              <a:gd name="T86" fmla="*/ 111 w 120"/>
              <a:gd name="T87" fmla="*/ 91 h 94"/>
              <a:gd name="T88" fmla="*/ 111 w 120"/>
              <a:gd name="T89" fmla="*/ 91 h 94"/>
              <a:gd name="T90" fmla="*/ 111 w 120"/>
              <a:gd name="T91" fmla="*/ 92 h 94"/>
              <a:gd name="T92" fmla="*/ 111 w 120"/>
              <a:gd name="T93" fmla="*/ 92 h 94"/>
              <a:gd name="T94" fmla="*/ 110 w 120"/>
              <a:gd name="T95" fmla="*/ 94 h 94"/>
              <a:gd name="T96" fmla="*/ 109 w 120"/>
              <a:gd name="T97" fmla="*/ 94 h 94"/>
              <a:gd name="T98" fmla="*/ 103 w 120"/>
              <a:gd name="T99" fmla="*/ 93 h 94"/>
              <a:gd name="T100" fmla="*/ 85 w 120"/>
              <a:gd name="T101" fmla="*/ 85 h 94"/>
              <a:gd name="T102" fmla="*/ 73 w 120"/>
              <a:gd name="T103" fmla="*/ 86 h 94"/>
              <a:gd name="T104" fmla="*/ 41 w 120"/>
              <a:gd name="T105" fmla="*/ 77 h 94"/>
              <a:gd name="T106" fmla="*/ 47 w 120"/>
              <a:gd name="T107" fmla="*/ 77 h 94"/>
              <a:gd name="T108" fmla="*/ 68 w 120"/>
              <a:gd name="T109" fmla="*/ 74 h 94"/>
              <a:gd name="T110" fmla="*/ 85 w 120"/>
              <a:gd name="T111" fmla="*/ 66 h 94"/>
              <a:gd name="T112" fmla="*/ 98 w 120"/>
              <a:gd name="T113" fmla="*/ 51 h 94"/>
              <a:gd name="T114" fmla="*/ 103 w 120"/>
              <a:gd name="T115" fmla="*/ 34 h 94"/>
              <a:gd name="T116" fmla="*/ 101 w 120"/>
              <a:gd name="T117" fmla="*/ 24 h 94"/>
              <a:gd name="T118" fmla="*/ 115 w 120"/>
              <a:gd name="T119" fmla="*/ 36 h 94"/>
              <a:gd name="T120" fmla="*/ 120 w 120"/>
              <a:gd name="T121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0" h="94">
                <a:moveTo>
                  <a:pt x="88" y="17"/>
                </a:moveTo>
                <a:cubicBezTo>
                  <a:pt x="92" y="22"/>
                  <a:pt x="94" y="28"/>
                  <a:pt x="94" y="34"/>
                </a:cubicBezTo>
                <a:cubicBezTo>
                  <a:pt x="94" y="41"/>
                  <a:pt x="92" y="46"/>
                  <a:pt x="88" y="52"/>
                </a:cubicBezTo>
                <a:cubicBezTo>
                  <a:pt x="84" y="57"/>
                  <a:pt x="78" y="61"/>
                  <a:pt x="71" y="64"/>
                </a:cubicBezTo>
                <a:cubicBezTo>
                  <a:pt x="63" y="67"/>
                  <a:pt x="56" y="69"/>
                  <a:pt x="47" y="69"/>
                </a:cubicBezTo>
                <a:cubicBezTo>
                  <a:pt x="43" y="69"/>
                  <a:pt x="39" y="68"/>
                  <a:pt x="35" y="68"/>
                </a:cubicBezTo>
                <a:cubicBezTo>
                  <a:pt x="30" y="71"/>
                  <a:pt x="24" y="74"/>
                  <a:pt x="17" y="76"/>
                </a:cubicBezTo>
                <a:cubicBezTo>
                  <a:pt x="15" y="76"/>
                  <a:pt x="13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9" y="77"/>
                </a:cubicBezTo>
                <a:cubicBezTo>
                  <a:pt x="9" y="76"/>
                  <a:pt x="9" y="76"/>
                  <a:pt x="9" y="75"/>
                </a:cubicBez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8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1" y="71"/>
                  <a:pt x="11" y="71"/>
                </a:cubicBezTo>
                <a:cubicBezTo>
                  <a:pt x="12" y="70"/>
                  <a:pt x="13" y="69"/>
                  <a:pt x="13" y="69"/>
                </a:cubicBezTo>
                <a:cubicBezTo>
                  <a:pt x="14" y="68"/>
                  <a:pt x="14" y="68"/>
                  <a:pt x="15" y="67"/>
                </a:cubicBezTo>
                <a:cubicBezTo>
                  <a:pt x="15" y="66"/>
                  <a:pt x="16" y="65"/>
                  <a:pt x="16" y="64"/>
                </a:cubicBezTo>
                <a:cubicBezTo>
                  <a:pt x="17" y="63"/>
                  <a:pt x="17" y="62"/>
                  <a:pt x="18" y="61"/>
                </a:cubicBezTo>
                <a:cubicBezTo>
                  <a:pt x="12" y="58"/>
                  <a:pt x="8" y="54"/>
                  <a:pt x="5" y="49"/>
                </a:cubicBezTo>
                <a:cubicBezTo>
                  <a:pt x="1" y="45"/>
                  <a:pt x="0" y="40"/>
                  <a:pt x="0" y="34"/>
                </a:cubicBezTo>
                <a:cubicBezTo>
                  <a:pt x="0" y="28"/>
                  <a:pt x="2" y="22"/>
                  <a:pt x="6" y="17"/>
                </a:cubicBezTo>
                <a:cubicBezTo>
                  <a:pt x="10" y="12"/>
                  <a:pt x="16" y="8"/>
                  <a:pt x="23" y="5"/>
                </a:cubicBezTo>
                <a:cubicBezTo>
                  <a:pt x="31" y="2"/>
                  <a:pt x="39" y="0"/>
                  <a:pt x="47" y="0"/>
                </a:cubicBezTo>
                <a:cubicBezTo>
                  <a:pt x="56" y="0"/>
                  <a:pt x="63" y="2"/>
                  <a:pt x="71" y="5"/>
                </a:cubicBezTo>
                <a:cubicBezTo>
                  <a:pt x="78" y="8"/>
                  <a:pt x="84" y="12"/>
                  <a:pt x="88" y="17"/>
                </a:cubicBezTo>
                <a:close/>
                <a:moveTo>
                  <a:pt x="120" y="51"/>
                </a:moveTo>
                <a:cubicBezTo>
                  <a:pt x="120" y="57"/>
                  <a:pt x="118" y="62"/>
                  <a:pt x="115" y="66"/>
                </a:cubicBezTo>
                <a:cubicBezTo>
                  <a:pt x="112" y="71"/>
                  <a:pt x="108" y="75"/>
                  <a:pt x="102" y="78"/>
                </a:cubicBezTo>
                <a:cubicBezTo>
                  <a:pt x="103" y="79"/>
                  <a:pt x="103" y="80"/>
                  <a:pt x="103" y="81"/>
                </a:cubicBezTo>
                <a:cubicBezTo>
                  <a:pt x="104" y="82"/>
                  <a:pt x="104" y="83"/>
                  <a:pt x="105" y="84"/>
                </a:cubicBezTo>
                <a:cubicBezTo>
                  <a:pt x="106" y="85"/>
                  <a:pt x="106" y="85"/>
                  <a:pt x="107" y="86"/>
                </a:cubicBezTo>
                <a:cubicBezTo>
                  <a:pt x="107" y="86"/>
                  <a:pt x="108" y="87"/>
                  <a:pt x="108" y="88"/>
                </a:cubicBezTo>
                <a:cubicBezTo>
                  <a:pt x="109" y="89"/>
                  <a:pt x="110" y="89"/>
                  <a:pt x="110" y="89"/>
                </a:cubicBezTo>
                <a:cubicBezTo>
                  <a:pt x="110" y="89"/>
                  <a:pt x="110" y="90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3"/>
                  <a:pt x="111" y="93"/>
                  <a:pt x="110" y="94"/>
                </a:cubicBezTo>
                <a:cubicBezTo>
                  <a:pt x="110" y="94"/>
                  <a:pt x="109" y="94"/>
                  <a:pt x="109" y="94"/>
                </a:cubicBezTo>
                <a:cubicBezTo>
                  <a:pt x="107" y="94"/>
                  <a:pt x="105" y="94"/>
                  <a:pt x="103" y="93"/>
                </a:cubicBezTo>
                <a:cubicBezTo>
                  <a:pt x="96" y="91"/>
                  <a:pt x="90" y="89"/>
                  <a:pt x="85" y="85"/>
                </a:cubicBezTo>
                <a:cubicBezTo>
                  <a:pt x="81" y="85"/>
                  <a:pt x="77" y="86"/>
                  <a:pt x="73" y="86"/>
                </a:cubicBezTo>
                <a:cubicBezTo>
                  <a:pt x="61" y="86"/>
                  <a:pt x="50" y="83"/>
                  <a:pt x="41" y="77"/>
                </a:cubicBezTo>
                <a:cubicBezTo>
                  <a:pt x="44" y="77"/>
                  <a:pt x="46" y="77"/>
                  <a:pt x="47" y="77"/>
                </a:cubicBezTo>
                <a:cubicBezTo>
                  <a:pt x="54" y="77"/>
                  <a:pt x="61" y="76"/>
                  <a:pt x="68" y="74"/>
                </a:cubicBezTo>
                <a:cubicBezTo>
                  <a:pt x="74" y="72"/>
                  <a:pt x="80" y="69"/>
                  <a:pt x="85" y="66"/>
                </a:cubicBezTo>
                <a:cubicBezTo>
                  <a:pt x="91" y="61"/>
                  <a:pt x="95" y="57"/>
                  <a:pt x="98" y="51"/>
                </a:cubicBezTo>
                <a:cubicBezTo>
                  <a:pt x="101" y="46"/>
                  <a:pt x="103" y="40"/>
                  <a:pt x="103" y="34"/>
                </a:cubicBezTo>
                <a:cubicBezTo>
                  <a:pt x="103" y="31"/>
                  <a:pt x="102" y="27"/>
                  <a:pt x="101" y="24"/>
                </a:cubicBezTo>
                <a:cubicBezTo>
                  <a:pt x="107" y="27"/>
                  <a:pt x="112" y="31"/>
                  <a:pt x="115" y="36"/>
                </a:cubicBezTo>
                <a:cubicBezTo>
                  <a:pt x="118" y="41"/>
                  <a:pt x="120" y="46"/>
                  <a:pt x="120" y="51"/>
                </a:cubicBezTo>
                <a:close/>
              </a:path>
            </a:pathLst>
          </a:custGeom>
          <a:solidFill>
            <a:srgbClr val="6CB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3200400" y="6553200"/>
            <a:ext cx="838200" cy="722689"/>
          </a:xfrm>
          <a:custGeom>
            <a:avLst/>
            <a:gdLst>
              <a:gd name="T0" fmla="*/ 95 w 120"/>
              <a:gd name="T1" fmla="*/ 62 h 103"/>
              <a:gd name="T2" fmla="*/ 95 w 120"/>
              <a:gd name="T3" fmla="*/ 83 h 103"/>
              <a:gd name="T4" fmla="*/ 89 w 120"/>
              <a:gd name="T5" fmla="*/ 97 h 103"/>
              <a:gd name="T6" fmla="*/ 75 w 120"/>
              <a:gd name="T7" fmla="*/ 103 h 103"/>
              <a:gd name="T8" fmla="*/ 20 w 120"/>
              <a:gd name="T9" fmla="*/ 103 h 103"/>
              <a:gd name="T10" fmla="*/ 6 w 120"/>
              <a:gd name="T11" fmla="*/ 97 h 103"/>
              <a:gd name="T12" fmla="*/ 0 w 120"/>
              <a:gd name="T13" fmla="*/ 83 h 103"/>
              <a:gd name="T14" fmla="*/ 0 w 120"/>
              <a:gd name="T15" fmla="*/ 28 h 103"/>
              <a:gd name="T16" fmla="*/ 6 w 120"/>
              <a:gd name="T17" fmla="*/ 14 h 103"/>
              <a:gd name="T18" fmla="*/ 20 w 120"/>
              <a:gd name="T19" fmla="*/ 8 h 103"/>
              <a:gd name="T20" fmla="*/ 67 w 120"/>
              <a:gd name="T21" fmla="*/ 8 h 103"/>
              <a:gd name="T22" fmla="*/ 68 w 120"/>
              <a:gd name="T23" fmla="*/ 9 h 103"/>
              <a:gd name="T24" fmla="*/ 69 w 120"/>
              <a:gd name="T25" fmla="*/ 11 h 103"/>
              <a:gd name="T26" fmla="*/ 69 w 120"/>
              <a:gd name="T27" fmla="*/ 15 h 103"/>
              <a:gd name="T28" fmla="*/ 68 w 120"/>
              <a:gd name="T29" fmla="*/ 16 h 103"/>
              <a:gd name="T30" fmla="*/ 67 w 120"/>
              <a:gd name="T31" fmla="*/ 17 h 103"/>
              <a:gd name="T32" fmla="*/ 20 w 120"/>
              <a:gd name="T33" fmla="*/ 17 h 103"/>
              <a:gd name="T34" fmla="*/ 12 w 120"/>
              <a:gd name="T35" fmla="*/ 20 h 103"/>
              <a:gd name="T36" fmla="*/ 9 w 120"/>
              <a:gd name="T37" fmla="*/ 28 h 103"/>
              <a:gd name="T38" fmla="*/ 9 w 120"/>
              <a:gd name="T39" fmla="*/ 83 h 103"/>
              <a:gd name="T40" fmla="*/ 12 w 120"/>
              <a:gd name="T41" fmla="*/ 91 h 103"/>
              <a:gd name="T42" fmla="*/ 20 w 120"/>
              <a:gd name="T43" fmla="*/ 94 h 103"/>
              <a:gd name="T44" fmla="*/ 75 w 120"/>
              <a:gd name="T45" fmla="*/ 94 h 103"/>
              <a:gd name="T46" fmla="*/ 83 w 120"/>
              <a:gd name="T47" fmla="*/ 91 h 103"/>
              <a:gd name="T48" fmla="*/ 86 w 120"/>
              <a:gd name="T49" fmla="*/ 83 h 103"/>
              <a:gd name="T50" fmla="*/ 86 w 120"/>
              <a:gd name="T51" fmla="*/ 62 h 103"/>
              <a:gd name="T52" fmla="*/ 87 w 120"/>
              <a:gd name="T53" fmla="*/ 60 h 103"/>
              <a:gd name="T54" fmla="*/ 88 w 120"/>
              <a:gd name="T55" fmla="*/ 60 h 103"/>
              <a:gd name="T56" fmla="*/ 93 w 120"/>
              <a:gd name="T57" fmla="*/ 60 h 103"/>
              <a:gd name="T58" fmla="*/ 94 w 120"/>
              <a:gd name="T59" fmla="*/ 60 h 103"/>
              <a:gd name="T60" fmla="*/ 95 w 120"/>
              <a:gd name="T61" fmla="*/ 62 h 103"/>
              <a:gd name="T62" fmla="*/ 120 w 120"/>
              <a:gd name="T63" fmla="*/ 4 h 103"/>
              <a:gd name="T64" fmla="*/ 120 w 120"/>
              <a:gd name="T65" fmla="*/ 38 h 103"/>
              <a:gd name="T66" fmla="*/ 119 w 120"/>
              <a:gd name="T67" fmla="*/ 41 h 103"/>
              <a:gd name="T68" fmla="*/ 116 w 120"/>
              <a:gd name="T69" fmla="*/ 43 h 103"/>
              <a:gd name="T70" fmla="*/ 113 w 120"/>
              <a:gd name="T71" fmla="*/ 41 h 103"/>
              <a:gd name="T72" fmla="*/ 101 w 120"/>
              <a:gd name="T73" fmla="*/ 30 h 103"/>
              <a:gd name="T74" fmla="*/ 58 w 120"/>
              <a:gd name="T75" fmla="*/ 73 h 103"/>
              <a:gd name="T76" fmla="*/ 56 w 120"/>
              <a:gd name="T77" fmla="*/ 74 h 103"/>
              <a:gd name="T78" fmla="*/ 55 w 120"/>
              <a:gd name="T79" fmla="*/ 73 h 103"/>
              <a:gd name="T80" fmla="*/ 47 w 120"/>
              <a:gd name="T81" fmla="*/ 66 h 103"/>
              <a:gd name="T82" fmla="*/ 46 w 120"/>
              <a:gd name="T83" fmla="*/ 64 h 103"/>
              <a:gd name="T84" fmla="*/ 47 w 120"/>
              <a:gd name="T85" fmla="*/ 63 h 103"/>
              <a:gd name="T86" fmla="*/ 91 w 120"/>
              <a:gd name="T87" fmla="*/ 19 h 103"/>
              <a:gd name="T88" fmla="*/ 79 w 120"/>
              <a:gd name="T89" fmla="*/ 7 h 103"/>
              <a:gd name="T90" fmla="*/ 78 w 120"/>
              <a:gd name="T91" fmla="*/ 4 h 103"/>
              <a:gd name="T92" fmla="*/ 79 w 120"/>
              <a:gd name="T93" fmla="*/ 1 h 103"/>
              <a:gd name="T94" fmla="*/ 82 w 120"/>
              <a:gd name="T95" fmla="*/ 0 h 103"/>
              <a:gd name="T96" fmla="*/ 116 w 120"/>
              <a:gd name="T97" fmla="*/ 0 h 103"/>
              <a:gd name="T98" fmla="*/ 119 w 120"/>
              <a:gd name="T99" fmla="*/ 1 h 103"/>
              <a:gd name="T100" fmla="*/ 120 w 120"/>
              <a:gd name="T101" fmla="*/ 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0" h="103">
                <a:moveTo>
                  <a:pt x="95" y="62"/>
                </a:moveTo>
                <a:cubicBezTo>
                  <a:pt x="95" y="83"/>
                  <a:pt x="95" y="83"/>
                  <a:pt x="95" y="83"/>
                </a:cubicBezTo>
                <a:cubicBezTo>
                  <a:pt x="95" y="89"/>
                  <a:pt x="93" y="93"/>
                  <a:pt x="89" y="97"/>
                </a:cubicBezTo>
                <a:cubicBezTo>
                  <a:pt x="85" y="101"/>
                  <a:pt x="81" y="103"/>
                  <a:pt x="75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14" y="103"/>
                  <a:pt x="10" y="101"/>
                  <a:pt x="6" y="97"/>
                </a:cubicBezTo>
                <a:cubicBezTo>
                  <a:pt x="2" y="93"/>
                  <a:pt x="0" y="8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2"/>
                  <a:pt x="2" y="18"/>
                  <a:pt x="6" y="14"/>
                </a:cubicBezTo>
                <a:cubicBezTo>
                  <a:pt x="10" y="10"/>
                  <a:pt x="14" y="8"/>
                  <a:pt x="20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8" y="9"/>
                  <a:pt x="68" y="9"/>
                </a:cubicBezTo>
                <a:cubicBezTo>
                  <a:pt x="69" y="9"/>
                  <a:pt x="69" y="10"/>
                  <a:pt x="69" y="11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6"/>
                  <a:pt x="68" y="16"/>
                </a:cubicBezTo>
                <a:cubicBezTo>
                  <a:pt x="68" y="17"/>
                  <a:pt x="67" y="17"/>
                  <a:pt x="67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9" y="25"/>
                  <a:pt x="9" y="28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86"/>
                  <a:pt x="10" y="89"/>
                  <a:pt x="12" y="91"/>
                </a:cubicBezTo>
                <a:cubicBezTo>
                  <a:pt x="14" y="93"/>
                  <a:pt x="17" y="94"/>
                  <a:pt x="20" y="94"/>
                </a:cubicBezTo>
                <a:cubicBezTo>
                  <a:pt x="75" y="94"/>
                  <a:pt x="75" y="94"/>
                  <a:pt x="75" y="94"/>
                </a:cubicBezTo>
                <a:cubicBezTo>
                  <a:pt x="78" y="94"/>
                  <a:pt x="81" y="93"/>
                  <a:pt x="83" y="91"/>
                </a:cubicBezTo>
                <a:cubicBezTo>
                  <a:pt x="85" y="89"/>
                  <a:pt x="86" y="86"/>
                  <a:pt x="86" y="83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61"/>
                  <a:pt x="86" y="61"/>
                  <a:pt x="87" y="60"/>
                </a:cubicBezTo>
                <a:cubicBezTo>
                  <a:pt x="87" y="60"/>
                  <a:pt x="88" y="60"/>
                  <a:pt x="88" y="60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60"/>
                  <a:pt x="94" y="60"/>
                  <a:pt x="94" y="60"/>
                </a:cubicBezTo>
                <a:cubicBezTo>
                  <a:pt x="94" y="61"/>
                  <a:pt x="95" y="61"/>
                  <a:pt x="95" y="62"/>
                </a:cubicBezTo>
                <a:close/>
                <a:moveTo>
                  <a:pt x="120" y="4"/>
                </a:moveTo>
                <a:cubicBezTo>
                  <a:pt x="120" y="38"/>
                  <a:pt x="120" y="38"/>
                  <a:pt x="120" y="38"/>
                </a:cubicBezTo>
                <a:cubicBezTo>
                  <a:pt x="120" y="40"/>
                  <a:pt x="120" y="41"/>
                  <a:pt x="119" y="41"/>
                </a:cubicBezTo>
                <a:cubicBezTo>
                  <a:pt x="118" y="42"/>
                  <a:pt x="117" y="43"/>
                  <a:pt x="116" y="43"/>
                </a:cubicBezTo>
                <a:cubicBezTo>
                  <a:pt x="115" y="43"/>
                  <a:pt x="114" y="42"/>
                  <a:pt x="113" y="41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58" y="73"/>
                  <a:pt x="58" y="73"/>
                  <a:pt x="58" y="73"/>
                </a:cubicBezTo>
                <a:cubicBezTo>
                  <a:pt x="57" y="74"/>
                  <a:pt x="57" y="74"/>
                  <a:pt x="56" y="74"/>
                </a:cubicBezTo>
                <a:cubicBezTo>
                  <a:pt x="56" y="74"/>
                  <a:pt x="55" y="74"/>
                  <a:pt x="55" y="73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5"/>
                  <a:pt x="46" y="65"/>
                  <a:pt x="46" y="64"/>
                </a:cubicBezTo>
                <a:cubicBezTo>
                  <a:pt x="46" y="64"/>
                  <a:pt x="46" y="63"/>
                  <a:pt x="47" y="63"/>
                </a:cubicBezTo>
                <a:cubicBezTo>
                  <a:pt x="91" y="19"/>
                  <a:pt x="91" y="19"/>
                  <a:pt x="91" y="19"/>
                </a:cubicBezTo>
                <a:cubicBezTo>
                  <a:pt x="79" y="7"/>
                  <a:pt x="79" y="7"/>
                  <a:pt x="79" y="7"/>
                </a:cubicBezTo>
                <a:cubicBezTo>
                  <a:pt x="78" y="6"/>
                  <a:pt x="78" y="5"/>
                  <a:pt x="78" y="4"/>
                </a:cubicBezTo>
                <a:cubicBezTo>
                  <a:pt x="78" y="3"/>
                  <a:pt x="78" y="2"/>
                  <a:pt x="79" y="1"/>
                </a:cubicBezTo>
                <a:cubicBezTo>
                  <a:pt x="80" y="0"/>
                  <a:pt x="81" y="0"/>
                  <a:pt x="82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8" y="0"/>
                  <a:pt x="119" y="1"/>
                </a:cubicBezTo>
                <a:cubicBezTo>
                  <a:pt x="120" y="2"/>
                  <a:pt x="120" y="3"/>
                  <a:pt x="120" y="4"/>
                </a:cubicBezTo>
                <a:close/>
              </a:path>
            </a:pathLst>
          </a:custGeom>
          <a:solidFill>
            <a:srgbClr val="FBAA1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0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Team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ops-cir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5" y="965629"/>
            <a:ext cx="12090400" cy="66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7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MEPpsoUkAUTOt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36438"/>
            <a:ext cx="14762933" cy="1106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1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he_Dojo_–_target_te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83280"/>
            <a:ext cx="14630400" cy="124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Coaching Kata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What is the target condition?</a:t>
            </a:r>
          </a:p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What is the actual condition?</a:t>
            </a:r>
          </a:p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What are the obstacles?</a:t>
            </a:r>
          </a:p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What is the next step?</a:t>
            </a:r>
          </a:p>
          <a:p>
            <a:pPr marL="548640" indent="-548640">
              <a:buFont typeface="+mj-lt"/>
              <a:buAutoNum type="arabicPeriod"/>
            </a:pPr>
            <a:r>
              <a:rPr lang="en-US" sz="3600" dirty="0" smtClean="0"/>
              <a:t>When can we see what we’ve learned from that next step?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609601" y="7518529"/>
            <a:ext cx="4006896" cy="310854"/>
          </a:xfrm>
          <a:prstGeom prst="rect">
            <a:avLst/>
          </a:prstGeom>
        </p:spPr>
        <p:txBody>
          <a:bodyPr wrap="none" lIns="109728" tIns="54864" rIns="109728" bIns="54864">
            <a:spAutoFit/>
          </a:bodyPr>
          <a:lstStyle/>
          <a:p>
            <a:r>
              <a:rPr lang="en-US" sz="1300" dirty="0">
                <a:solidFill>
                  <a:schemeClr val="tx2"/>
                </a:solidFill>
              </a:rPr>
              <a:t>http://</a:t>
            </a:r>
            <a:r>
              <a:rPr lang="en-US" sz="1300" dirty="0" err="1">
                <a:solidFill>
                  <a:schemeClr val="tx2"/>
                </a:solidFill>
              </a:rPr>
              <a:t>www.lean.org</a:t>
            </a:r>
            <a:r>
              <a:rPr lang="en-US" sz="1300" dirty="0">
                <a:solidFill>
                  <a:schemeClr val="tx2"/>
                </a:solidFill>
              </a:rPr>
              <a:t>/kata/</a:t>
            </a:r>
            <a:r>
              <a:rPr lang="en-US" sz="1300" dirty="0" err="1">
                <a:solidFill>
                  <a:schemeClr val="tx2"/>
                </a:solidFill>
              </a:rPr>
              <a:t>Archive.cfm?KataItemId</a:t>
            </a:r>
            <a:r>
              <a:rPr lang="en-US" sz="1300" dirty="0">
                <a:solidFill>
                  <a:schemeClr val="tx2"/>
                </a:solidFill>
              </a:rPr>
              <a:t>=3</a:t>
            </a:r>
          </a:p>
        </p:txBody>
      </p:sp>
    </p:spTree>
    <p:extLst>
      <p:ext uri="{BB962C8B-B14F-4D97-AF65-F5344CB8AC3E}">
        <p14:creationId xmlns:p14="http://schemas.microsoft.com/office/powerpoint/2010/main" val="344348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1310" y="1905000"/>
            <a:ext cx="10553690" cy="1600200"/>
            <a:chOff x="228600" y="4038600"/>
            <a:chExt cx="3962400" cy="4038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7" name="Oval 6"/>
          <p:cNvSpPr/>
          <p:nvPr/>
        </p:nvSpPr>
        <p:spPr bwMode="auto">
          <a:xfrm>
            <a:off x="914400" y="19050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2" y="22860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Jumpstart Kit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Repeatable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Ease adoption by making it easier to get started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2" y="2514602"/>
            <a:ext cx="8978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SHARE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2913" y="1905000"/>
            <a:ext cx="33520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Community of Practice</a:t>
            </a: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1638301" y="3695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400000">
            <a:off x="1638301" y="3543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5400000">
            <a:off x="1638301" y="33909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800" y="22860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Knowledge Share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</a:t>
            </a:r>
            <a:endParaRPr lang="en-US" sz="16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Make it easy to show the value to engineers &amp; 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 place to share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learnings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: wiki, forum, email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154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Setup open meetings to talk about Chef, automation, life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81310" y="3962400"/>
            <a:ext cx="10553690" cy="1600200"/>
            <a:chOff x="228600" y="4038600"/>
            <a:chExt cx="3962400" cy="4038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rgbClr val="4BA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24" name="Oval 23"/>
          <p:cNvSpPr/>
          <p:nvPr/>
        </p:nvSpPr>
        <p:spPr bwMode="auto">
          <a:xfrm>
            <a:off x="914400" y="39624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2" y="43434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Transform One Team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96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Make Time for Mentoring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4200" y="4495800"/>
            <a:ext cx="5181600" cy="714060"/>
            <a:chOff x="-5410200" y="5261769"/>
            <a:chExt cx="5181600" cy="714060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-5410200" y="5261769"/>
              <a:ext cx="762000" cy="714060"/>
            </a:xfrm>
            <a:custGeom>
              <a:avLst/>
              <a:gdLst>
                <a:gd name="T0" fmla="*/ 22 w 128"/>
                <a:gd name="T1" fmla="*/ 69 h 120"/>
                <a:gd name="T2" fmla="*/ 4 w 128"/>
                <a:gd name="T3" fmla="*/ 66 h 120"/>
                <a:gd name="T4" fmla="*/ 8 w 128"/>
                <a:gd name="T5" fmla="*/ 34 h 120"/>
                <a:gd name="T6" fmla="*/ 18 w 128"/>
                <a:gd name="T7" fmla="*/ 39 h 120"/>
                <a:gd name="T8" fmla="*/ 35 w 128"/>
                <a:gd name="T9" fmla="*/ 39 h 120"/>
                <a:gd name="T10" fmla="*/ 40 w 128"/>
                <a:gd name="T11" fmla="*/ 60 h 120"/>
                <a:gd name="T12" fmla="*/ 43 w 128"/>
                <a:gd name="T13" fmla="*/ 17 h 120"/>
                <a:gd name="T14" fmla="*/ 26 w 128"/>
                <a:gd name="T15" fmla="*/ 34 h 120"/>
                <a:gd name="T16" fmla="*/ 8 w 128"/>
                <a:gd name="T17" fmla="*/ 17 h 120"/>
                <a:gd name="T18" fmla="*/ 26 w 128"/>
                <a:gd name="T19" fmla="*/ 0 h 120"/>
                <a:gd name="T20" fmla="*/ 111 w 128"/>
                <a:gd name="T21" fmla="*/ 103 h 120"/>
                <a:gd name="T22" fmla="*/ 93 w 128"/>
                <a:gd name="T23" fmla="*/ 120 h 120"/>
                <a:gd name="T24" fmla="*/ 22 w 128"/>
                <a:gd name="T25" fmla="*/ 116 h 120"/>
                <a:gd name="T26" fmla="*/ 17 w 128"/>
                <a:gd name="T27" fmla="*/ 96 h 120"/>
                <a:gd name="T28" fmla="*/ 20 w 128"/>
                <a:gd name="T29" fmla="*/ 81 h 120"/>
                <a:gd name="T30" fmla="*/ 27 w 128"/>
                <a:gd name="T31" fmla="*/ 69 h 120"/>
                <a:gd name="T32" fmla="*/ 40 w 128"/>
                <a:gd name="T33" fmla="*/ 64 h 120"/>
                <a:gd name="T34" fmla="*/ 48 w 128"/>
                <a:gd name="T35" fmla="*/ 69 h 120"/>
                <a:gd name="T36" fmla="*/ 64 w 128"/>
                <a:gd name="T37" fmla="*/ 74 h 120"/>
                <a:gd name="T38" fmla="*/ 80 w 128"/>
                <a:gd name="T39" fmla="*/ 69 h 120"/>
                <a:gd name="T40" fmla="*/ 88 w 128"/>
                <a:gd name="T41" fmla="*/ 64 h 120"/>
                <a:gd name="T42" fmla="*/ 101 w 128"/>
                <a:gd name="T43" fmla="*/ 69 h 120"/>
                <a:gd name="T44" fmla="*/ 108 w 128"/>
                <a:gd name="T45" fmla="*/ 81 h 120"/>
                <a:gd name="T46" fmla="*/ 111 w 128"/>
                <a:gd name="T47" fmla="*/ 96 h 120"/>
                <a:gd name="T48" fmla="*/ 82 w 128"/>
                <a:gd name="T49" fmla="*/ 25 h 120"/>
                <a:gd name="T50" fmla="*/ 82 w 128"/>
                <a:gd name="T51" fmla="*/ 61 h 120"/>
                <a:gd name="T52" fmla="*/ 46 w 128"/>
                <a:gd name="T53" fmla="*/ 61 h 120"/>
                <a:gd name="T54" fmla="*/ 46 w 128"/>
                <a:gd name="T55" fmla="*/ 25 h 120"/>
                <a:gd name="T56" fmla="*/ 82 w 128"/>
                <a:gd name="T57" fmla="*/ 25 h 120"/>
                <a:gd name="T58" fmla="*/ 120 w 128"/>
                <a:gd name="T59" fmla="*/ 17 h 120"/>
                <a:gd name="T60" fmla="*/ 103 w 128"/>
                <a:gd name="T61" fmla="*/ 34 h 120"/>
                <a:gd name="T62" fmla="*/ 86 w 128"/>
                <a:gd name="T63" fmla="*/ 17 h 120"/>
                <a:gd name="T64" fmla="*/ 103 w 128"/>
                <a:gd name="T65" fmla="*/ 0 h 120"/>
                <a:gd name="T66" fmla="*/ 128 w 128"/>
                <a:gd name="T67" fmla="*/ 58 h 120"/>
                <a:gd name="T68" fmla="*/ 115 w 128"/>
                <a:gd name="T69" fmla="*/ 69 h 120"/>
                <a:gd name="T70" fmla="*/ 89 w 128"/>
                <a:gd name="T71" fmla="*/ 60 h 120"/>
                <a:gd name="T72" fmla="*/ 94 w 128"/>
                <a:gd name="T73" fmla="*/ 39 h 120"/>
                <a:gd name="T74" fmla="*/ 111 w 128"/>
                <a:gd name="T75" fmla="*/ 39 h 120"/>
                <a:gd name="T76" fmla="*/ 120 w 128"/>
                <a:gd name="T77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0">
                  <a:moveTo>
                    <a:pt x="40" y="60"/>
                  </a:moveTo>
                  <a:cubicBezTo>
                    <a:pt x="32" y="60"/>
                    <a:pt x="26" y="63"/>
                    <a:pt x="22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9" y="69"/>
                    <a:pt x="6" y="68"/>
                    <a:pt x="4" y="66"/>
                  </a:cubicBezTo>
                  <a:cubicBezTo>
                    <a:pt x="1" y="64"/>
                    <a:pt x="0" y="62"/>
                    <a:pt x="0" y="58"/>
                  </a:cubicBezTo>
                  <a:cubicBezTo>
                    <a:pt x="0" y="42"/>
                    <a:pt x="3" y="34"/>
                    <a:pt x="8" y="34"/>
                  </a:cubicBezTo>
                  <a:cubicBezTo>
                    <a:pt x="8" y="34"/>
                    <a:pt x="9" y="35"/>
                    <a:pt x="11" y="36"/>
                  </a:cubicBezTo>
                  <a:cubicBezTo>
                    <a:pt x="13" y="37"/>
                    <a:pt x="15" y="38"/>
                    <a:pt x="18" y="39"/>
                  </a:cubicBezTo>
                  <a:cubicBezTo>
                    <a:pt x="20" y="40"/>
                    <a:pt x="23" y="40"/>
                    <a:pt x="26" y="40"/>
                  </a:cubicBezTo>
                  <a:cubicBezTo>
                    <a:pt x="29" y="40"/>
                    <a:pt x="32" y="40"/>
                    <a:pt x="35" y="39"/>
                  </a:cubicBezTo>
                  <a:cubicBezTo>
                    <a:pt x="34" y="40"/>
                    <a:pt x="34" y="42"/>
                    <a:pt x="34" y="43"/>
                  </a:cubicBezTo>
                  <a:cubicBezTo>
                    <a:pt x="34" y="49"/>
                    <a:pt x="36" y="55"/>
                    <a:pt x="40" y="60"/>
                  </a:cubicBezTo>
                  <a:close/>
                  <a:moveTo>
                    <a:pt x="38" y="5"/>
                  </a:moveTo>
                  <a:cubicBezTo>
                    <a:pt x="41" y="9"/>
                    <a:pt x="43" y="13"/>
                    <a:pt x="43" y="17"/>
                  </a:cubicBezTo>
                  <a:cubicBezTo>
                    <a:pt x="43" y="22"/>
                    <a:pt x="41" y="26"/>
                    <a:pt x="38" y="29"/>
                  </a:cubicBezTo>
                  <a:cubicBezTo>
                    <a:pt x="34" y="33"/>
                    <a:pt x="30" y="34"/>
                    <a:pt x="26" y="34"/>
                  </a:cubicBezTo>
                  <a:cubicBezTo>
                    <a:pt x="21" y="34"/>
                    <a:pt x="17" y="33"/>
                    <a:pt x="14" y="29"/>
                  </a:cubicBezTo>
                  <a:cubicBezTo>
                    <a:pt x="10" y="26"/>
                    <a:pt x="8" y="22"/>
                    <a:pt x="8" y="17"/>
                  </a:cubicBezTo>
                  <a:cubicBezTo>
                    <a:pt x="8" y="13"/>
                    <a:pt x="10" y="9"/>
                    <a:pt x="14" y="5"/>
                  </a:cubicBezTo>
                  <a:cubicBezTo>
                    <a:pt x="17" y="2"/>
                    <a:pt x="21" y="0"/>
                    <a:pt x="26" y="0"/>
                  </a:cubicBezTo>
                  <a:cubicBezTo>
                    <a:pt x="30" y="0"/>
                    <a:pt x="34" y="2"/>
                    <a:pt x="38" y="5"/>
                  </a:cubicBezTo>
                  <a:close/>
                  <a:moveTo>
                    <a:pt x="111" y="103"/>
                  </a:moveTo>
                  <a:cubicBezTo>
                    <a:pt x="111" y="108"/>
                    <a:pt x="110" y="112"/>
                    <a:pt x="106" y="116"/>
                  </a:cubicBezTo>
                  <a:cubicBezTo>
                    <a:pt x="103" y="119"/>
                    <a:pt x="99" y="120"/>
                    <a:pt x="93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0" y="120"/>
                    <a:pt x="25" y="119"/>
                    <a:pt x="22" y="116"/>
                  </a:cubicBezTo>
                  <a:cubicBezTo>
                    <a:pt x="19" y="112"/>
                    <a:pt x="17" y="108"/>
                    <a:pt x="17" y="103"/>
                  </a:cubicBezTo>
                  <a:cubicBezTo>
                    <a:pt x="17" y="100"/>
                    <a:pt x="17" y="98"/>
                    <a:pt x="17" y="96"/>
                  </a:cubicBezTo>
                  <a:cubicBezTo>
                    <a:pt x="17" y="94"/>
                    <a:pt x="18" y="91"/>
                    <a:pt x="18" y="89"/>
                  </a:cubicBezTo>
                  <a:cubicBezTo>
                    <a:pt x="19" y="86"/>
                    <a:pt x="19" y="84"/>
                    <a:pt x="20" y="81"/>
                  </a:cubicBezTo>
                  <a:cubicBezTo>
                    <a:pt x="21" y="79"/>
                    <a:pt x="22" y="77"/>
                    <a:pt x="23" y="75"/>
                  </a:cubicBezTo>
                  <a:cubicBezTo>
                    <a:pt x="24" y="73"/>
                    <a:pt x="25" y="71"/>
                    <a:pt x="27" y="69"/>
                  </a:cubicBezTo>
                  <a:cubicBezTo>
                    <a:pt x="29" y="68"/>
                    <a:pt x="30" y="67"/>
                    <a:pt x="33" y="66"/>
                  </a:cubicBezTo>
                  <a:cubicBezTo>
                    <a:pt x="35" y="65"/>
                    <a:pt x="37" y="64"/>
                    <a:pt x="40" y="64"/>
                  </a:cubicBezTo>
                  <a:cubicBezTo>
                    <a:pt x="41" y="64"/>
                    <a:pt x="42" y="65"/>
                    <a:pt x="43" y="66"/>
                  </a:cubicBezTo>
                  <a:cubicBezTo>
                    <a:pt x="45" y="67"/>
                    <a:pt x="46" y="68"/>
                    <a:pt x="48" y="69"/>
                  </a:cubicBezTo>
                  <a:cubicBezTo>
                    <a:pt x="50" y="70"/>
                    <a:pt x="52" y="71"/>
                    <a:pt x="55" y="72"/>
                  </a:cubicBezTo>
                  <a:cubicBezTo>
                    <a:pt x="58" y="73"/>
                    <a:pt x="61" y="74"/>
                    <a:pt x="64" y="74"/>
                  </a:cubicBezTo>
                  <a:cubicBezTo>
                    <a:pt x="67" y="74"/>
                    <a:pt x="70" y="73"/>
                    <a:pt x="73" y="72"/>
                  </a:cubicBezTo>
                  <a:cubicBezTo>
                    <a:pt x="76" y="71"/>
                    <a:pt x="79" y="70"/>
                    <a:pt x="80" y="69"/>
                  </a:cubicBezTo>
                  <a:cubicBezTo>
                    <a:pt x="82" y="68"/>
                    <a:pt x="84" y="67"/>
                    <a:pt x="85" y="66"/>
                  </a:cubicBezTo>
                  <a:cubicBezTo>
                    <a:pt x="87" y="65"/>
                    <a:pt x="88" y="64"/>
                    <a:pt x="88" y="64"/>
                  </a:cubicBezTo>
                  <a:cubicBezTo>
                    <a:pt x="91" y="64"/>
                    <a:pt x="93" y="65"/>
                    <a:pt x="96" y="66"/>
                  </a:cubicBezTo>
                  <a:cubicBezTo>
                    <a:pt x="98" y="67"/>
                    <a:pt x="100" y="68"/>
                    <a:pt x="101" y="69"/>
                  </a:cubicBezTo>
                  <a:cubicBezTo>
                    <a:pt x="103" y="71"/>
                    <a:pt x="104" y="73"/>
                    <a:pt x="106" y="75"/>
                  </a:cubicBezTo>
                  <a:cubicBezTo>
                    <a:pt x="107" y="77"/>
                    <a:pt x="108" y="79"/>
                    <a:pt x="108" y="81"/>
                  </a:cubicBezTo>
                  <a:cubicBezTo>
                    <a:pt x="109" y="84"/>
                    <a:pt x="110" y="86"/>
                    <a:pt x="110" y="89"/>
                  </a:cubicBezTo>
                  <a:cubicBezTo>
                    <a:pt x="111" y="91"/>
                    <a:pt x="111" y="94"/>
                    <a:pt x="111" y="96"/>
                  </a:cubicBezTo>
                  <a:cubicBezTo>
                    <a:pt x="111" y="98"/>
                    <a:pt x="111" y="100"/>
                    <a:pt x="111" y="103"/>
                  </a:cubicBezTo>
                  <a:close/>
                  <a:moveTo>
                    <a:pt x="82" y="25"/>
                  </a:moveTo>
                  <a:cubicBezTo>
                    <a:pt x="87" y="30"/>
                    <a:pt x="90" y="36"/>
                    <a:pt x="90" y="43"/>
                  </a:cubicBezTo>
                  <a:cubicBezTo>
                    <a:pt x="90" y="50"/>
                    <a:pt x="87" y="56"/>
                    <a:pt x="82" y="61"/>
                  </a:cubicBezTo>
                  <a:cubicBezTo>
                    <a:pt x="77" y="66"/>
                    <a:pt x="71" y="69"/>
                    <a:pt x="64" y="69"/>
                  </a:cubicBezTo>
                  <a:cubicBezTo>
                    <a:pt x="57" y="69"/>
                    <a:pt x="51" y="66"/>
                    <a:pt x="46" y="61"/>
                  </a:cubicBezTo>
                  <a:cubicBezTo>
                    <a:pt x="41" y="56"/>
                    <a:pt x="38" y="50"/>
                    <a:pt x="38" y="43"/>
                  </a:cubicBezTo>
                  <a:cubicBezTo>
                    <a:pt x="38" y="36"/>
                    <a:pt x="41" y="30"/>
                    <a:pt x="46" y="25"/>
                  </a:cubicBezTo>
                  <a:cubicBezTo>
                    <a:pt x="51" y="20"/>
                    <a:pt x="57" y="17"/>
                    <a:pt x="64" y="17"/>
                  </a:cubicBezTo>
                  <a:cubicBezTo>
                    <a:pt x="71" y="17"/>
                    <a:pt x="77" y="20"/>
                    <a:pt x="82" y="25"/>
                  </a:cubicBezTo>
                  <a:close/>
                  <a:moveTo>
                    <a:pt x="115" y="5"/>
                  </a:moveTo>
                  <a:cubicBezTo>
                    <a:pt x="118" y="9"/>
                    <a:pt x="120" y="13"/>
                    <a:pt x="120" y="17"/>
                  </a:cubicBezTo>
                  <a:cubicBezTo>
                    <a:pt x="120" y="22"/>
                    <a:pt x="118" y="26"/>
                    <a:pt x="115" y="29"/>
                  </a:cubicBezTo>
                  <a:cubicBezTo>
                    <a:pt x="112" y="33"/>
                    <a:pt x="107" y="34"/>
                    <a:pt x="103" y="34"/>
                  </a:cubicBezTo>
                  <a:cubicBezTo>
                    <a:pt x="98" y="34"/>
                    <a:pt x="94" y="33"/>
                    <a:pt x="91" y="29"/>
                  </a:cubicBezTo>
                  <a:cubicBezTo>
                    <a:pt x="87" y="26"/>
                    <a:pt x="86" y="22"/>
                    <a:pt x="86" y="17"/>
                  </a:cubicBezTo>
                  <a:cubicBezTo>
                    <a:pt x="86" y="13"/>
                    <a:pt x="87" y="9"/>
                    <a:pt x="91" y="5"/>
                  </a:cubicBezTo>
                  <a:cubicBezTo>
                    <a:pt x="94" y="2"/>
                    <a:pt x="98" y="0"/>
                    <a:pt x="103" y="0"/>
                  </a:cubicBezTo>
                  <a:cubicBezTo>
                    <a:pt x="107" y="0"/>
                    <a:pt x="112" y="2"/>
                    <a:pt x="115" y="5"/>
                  </a:cubicBezTo>
                  <a:close/>
                  <a:moveTo>
                    <a:pt x="128" y="58"/>
                  </a:moveTo>
                  <a:cubicBezTo>
                    <a:pt x="128" y="62"/>
                    <a:pt x="127" y="64"/>
                    <a:pt x="125" y="66"/>
                  </a:cubicBezTo>
                  <a:cubicBezTo>
                    <a:pt x="122" y="68"/>
                    <a:pt x="119" y="69"/>
                    <a:pt x="115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2" y="63"/>
                    <a:pt x="96" y="60"/>
                    <a:pt x="89" y="60"/>
                  </a:cubicBezTo>
                  <a:cubicBezTo>
                    <a:pt x="92" y="55"/>
                    <a:pt x="94" y="49"/>
                    <a:pt x="94" y="43"/>
                  </a:cubicBezTo>
                  <a:cubicBezTo>
                    <a:pt x="94" y="42"/>
                    <a:pt x="94" y="40"/>
                    <a:pt x="94" y="39"/>
                  </a:cubicBezTo>
                  <a:cubicBezTo>
                    <a:pt x="97" y="40"/>
                    <a:pt x="100" y="40"/>
                    <a:pt x="103" y="40"/>
                  </a:cubicBezTo>
                  <a:cubicBezTo>
                    <a:pt x="105" y="40"/>
                    <a:pt x="108" y="40"/>
                    <a:pt x="111" y="39"/>
                  </a:cubicBezTo>
                  <a:cubicBezTo>
                    <a:pt x="113" y="38"/>
                    <a:pt x="116" y="37"/>
                    <a:pt x="117" y="36"/>
                  </a:cubicBezTo>
                  <a:cubicBezTo>
                    <a:pt x="119" y="35"/>
                    <a:pt x="120" y="34"/>
                    <a:pt x="120" y="34"/>
                  </a:cubicBezTo>
                  <a:cubicBezTo>
                    <a:pt x="126" y="34"/>
                    <a:pt x="128" y="42"/>
                    <a:pt x="128" y="58"/>
                  </a:cubicBezTo>
                  <a:close/>
                </a:path>
              </a:pathLst>
            </a:custGeom>
            <a:solidFill>
              <a:srgbClr val="4B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52104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3962400" y="5414169"/>
              <a:ext cx="37338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52104"/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Get one solid success before moving 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219202" y="4572002"/>
            <a:ext cx="940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COACH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72911" y="3962400"/>
            <a:ext cx="3847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Mentorship vs. Ownership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86800" y="4343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Give Up 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68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Champions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Dedicate time to help others solve problems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5400" y="46482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Let others fail before teaching them how to succeed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54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Meet regularly with “champions” from different groups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781310" y="6019800"/>
            <a:ext cx="10553690" cy="1600200"/>
            <a:chOff x="228600" y="4038600"/>
            <a:chExt cx="3962400" cy="403860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914400" y="60198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19602" y="64008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DevOps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 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96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Sponsor Local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/Events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Plan a 1-day event to showcase demos, talks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66802" y="6629402"/>
            <a:ext cx="12538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NURTURE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2911" y="6019800"/>
            <a:ext cx="343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Maintaining Momentum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686800" y="6400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Training Program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868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Gather Regular Feedback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720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The local community can be a great recruiting source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154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an internal training program to speed education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154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Survey Chef users to see where pain points might be</a:t>
            </a:r>
          </a:p>
        </p:txBody>
      </p:sp>
      <p:sp>
        <p:nvSpPr>
          <p:cNvPr id="51" name="Rectangle 50"/>
          <p:cNvSpPr/>
          <p:nvPr/>
        </p:nvSpPr>
        <p:spPr bwMode="auto">
          <a:xfrm rot="5400000">
            <a:off x="1638301" y="57531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5400000">
            <a:off x="1638301" y="5600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 bwMode="auto">
          <a:xfrm rot="5400000">
            <a:off x="1638301" y="5448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3124202" y="2438401"/>
            <a:ext cx="837813" cy="657225"/>
          </a:xfrm>
          <a:custGeom>
            <a:avLst/>
            <a:gdLst>
              <a:gd name="T0" fmla="*/ 88 w 120"/>
              <a:gd name="T1" fmla="*/ 17 h 94"/>
              <a:gd name="T2" fmla="*/ 94 w 120"/>
              <a:gd name="T3" fmla="*/ 34 h 94"/>
              <a:gd name="T4" fmla="*/ 88 w 120"/>
              <a:gd name="T5" fmla="*/ 52 h 94"/>
              <a:gd name="T6" fmla="*/ 71 w 120"/>
              <a:gd name="T7" fmla="*/ 64 h 94"/>
              <a:gd name="T8" fmla="*/ 47 w 120"/>
              <a:gd name="T9" fmla="*/ 69 h 94"/>
              <a:gd name="T10" fmla="*/ 35 w 120"/>
              <a:gd name="T11" fmla="*/ 68 h 94"/>
              <a:gd name="T12" fmla="*/ 17 w 120"/>
              <a:gd name="T13" fmla="*/ 76 h 94"/>
              <a:gd name="T14" fmla="*/ 11 w 120"/>
              <a:gd name="T15" fmla="*/ 77 h 94"/>
              <a:gd name="T16" fmla="*/ 11 w 120"/>
              <a:gd name="T17" fmla="*/ 77 h 94"/>
              <a:gd name="T18" fmla="*/ 9 w 120"/>
              <a:gd name="T19" fmla="*/ 77 h 94"/>
              <a:gd name="T20" fmla="*/ 9 w 120"/>
              <a:gd name="T21" fmla="*/ 75 h 94"/>
              <a:gd name="T22" fmla="*/ 8 w 120"/>
              <a:gd name="T23" fmla="*/ 75 h 94"/>
              <a:gd name="T24" fmla="*/ 9 w 120"/>
              <a:gd name="T25" fmla="*/ 74 h 94"/>
              <a:gd name="T26" fmla="*/ 9 w 120"/>
              <a:gd name="T27" fmla="*/ 74 h 94"/>
              <a:gd name="T28" fmla="*/ 9 w 120"/>
              <a:gd name="T29" fmla="*/ 74 h 94"/>
              <a:gd name="T30" fmla="*/ 9 w 120"/>
              <a:gd name="T31" fmla="*/ 73 h 94"/>
              <a:gd name="T32" fmla="*/ 9 w 120"/>
              <a:gd name="T33" fmla="*/ 73 h 94"/>
              <a:gd name="T34" fmla="*/ 10 w 120"/>
              <a:gd name="T35" fmla="*/ 73 h 94"/>
              <a:gd name="T36" fmla="*/ 10 w 120"/>
              <a:gd name="T37" fmla="*/ 72 h 94"/>
              <a:gd name="T38" fmla="*/ 11 w 120"/>
              <a:gd name="T39" fmla="*/ 71 h 94"/>
              <a:gd name="T40" fmla="*/ 13 w 120"/>
              <a:gd name="T41" fmla="*/ 69 h 94"/>
              <a:gd name="T42" fmla="*/ 15 w 120"/>
              <a:gd name="T43" fmla="*/ 67 h 94"/>
              <a:gd name="T44" fmla="*/ 16 w 120"/>
              <a:gd name="T45" fmla="*/ 64 h 94"/>
              <a:gd name="T46" fmla="*/ 18 w 120"/>
              <a:gd name="T47" fmla="*/ 61 h 94"/>
              <a:gd name="T48" fmla="*/ 5 w 120"/>
              <a:gd name="T49" fmla="*/ 49 h 94"/>
              <a:gd name="T50" fmla="*/ 0 w 120"/>
              <a:gd name="T51" fmla="*/ 34 h 94"/>
              <a:gd name="T52" fmla="*/ 6 w 120"/>
              <a:gd name="T53" fmla="*/ 17 h 94"/>
              <a:gd name="T54" fmla="*/ 23 w 120"/>
              <a:gd name="T55" fmla="*/ 5 h 94"/>
              <a:gd name="T56" fmla="*/ 47 w 120"/>
              <a:gd name="T57" fmla="*/ 0 h 94"/>
              <a:gd name="T58" fmla="*/ 71 w 120"/>
              <a:gd name="T59" fmla="*/ 5 h 94"/>
              <a:gd name="T60" fmla="*/ 88 w 120"/>
              <a:gd name="T61" fmla="*/ 17 h 94"/>
              <a:gd name="T62" fmla="*/ 120 w 120"/>
              <a:gd name="T63" fmla="*/ 51 h 94"/>
              <a:gd name="T64" fmla="*/ 115 w 120"/>
              <a:gd name="T65" fmla="*/ 66 h 94"/>
              <a:gd name="T66" fmla="*/ 102 w 120"/>
              <a:gd name="T67" fmla="*/ 78 h 94"/>
              <a:gd name="T68" fmla="*/ 103 w 120"/>
              <a:gd name="T69" fmla="*/ 81 h 94"/>
              <a:gd name="T70" fmla="*/ 105 w 120"/>
              <a:gd name="T71" fmla="*/ 84 h 94"/>
              <a:gd name="T72" fmla="*/ 107 w 120"/>
              <a:gd name="T73" fmla="*/ 86 h 94"/>
              <a:gd name="T74" fmla="*/ 108 w 120"/>
              <a:gd name="T75" fmla="*/ 88 h 94"/>
              <a:gd name="T76" fmla="*/ 110 w 120"/>
              <a:gd name="T77" fmla="*/ 89 h 94"/>
              <a:gd name="T78" fmla="*/ 110 w 120"/>
              <a:gd name="T79" fmla="*/ 90 h 94"/>
              <a:gd name="T80" fmla="*/ 110 w 120"/>
              <a:gd name="T81" fmla="*/ 90 h 94"/>
              <a:gd name="T82" fmla="*/ 111 w 120"/>
              <a:gd name="T83" fmla="*/ 90 h 94"/>
              <a:gd name="T84" fmla="*/ 111 w 120"/>
              <a:gd name="T85" fmla="*/ 91 h 94"/>
              <a:gd name="T86" fmla="*/ 111 w 120"/>
              <a:gd name="T87" fmla="*/ 91 h 94"/>
              <a:gd name="T88" fmla="*/ 111 w 120"/>
              <a:gd name="T89" fmla="*/ 91 h 94"/>
              <a:gd name="T90" fmla="*/ 111 w 120"/>
              <a:gd name="T91" fmla="*/ 92 h 94"/>
              <a:gd name="T92" fmla="*/ 111 w 120"/>
              <a:gd name="T93" fmla="*/ 92 h 94"/>
              <a:gd name="T94" fmla="*/ 110 w 120"/>
              <a:gd name="T95" fmla="*/ 94 h 94"/>
              <a:gd name="T96" fmla="*/ 109 w 120"/>
              <a:gd name="T97" fmla="*/ 94 h 94"/>
              <a:gd name="T98" fmla="*/ 103 w 120"/>
              <a:gd name="T99" fmla="*/ 93 h 94"/>
              <a:gd name="T100" fmla="*/ 85 w 120"/>
              <a:gd name="T101" fmla="*/ 85 h 94"/>
              <a:gd name="T102" fmla="*/ 73 w 120"/>
              <a:gd name="T103" fmla="*/ 86 h 94"/>
              <a:gd name="T104" fmla="*/ 41 w 120"/>
              <a:gd name="T105" fmla="*/ 77 h 94"/>
              <a:gd name="T106" fmla="*/ 47 w 120"/>
              <a:gd name="T107" fmla="*/ 77 h 94"/>
              <a:gd name="T108" fmla="*/ 68 w 120"/>
              <a:gd name="T109" fmla="*/ 74 h 94"/>
              <a:gd name="T110" fmla="*/ 85 w 120"/>
              <a:gd name="T111" fmla="*/ 66 h 94"/>
              <a:gd name="T112" fmla="*/ 98 w 120"/>
              <a:gd name="T113" fmla="*/ 51 h 94"/>
              <a:gd name="T114" fmla="*/ 103 w 120"/>
              <a:gd name="T115" fmla="*/ 34 h 94"/>
              <a:gd name="T116" fmla="*/ 101 w 120"/>
              <a:gd name="T117" fmla="*/ 24 h 94"/>
              <a:gd name="T118" fmla="*/ 115 w 120"/>
              <a:gd name="T119" fmla="*/ 36 h 94"/>
              <a:gd name="T120" fmla="*/ 120 w 120"/>
              <a:gd name="T121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0" h="94">
                <a:moveTo>
                  <a:pt x="88" y="17"/>
                </a:moveTo>
                <a:cubicBezTo>
                  <a:pt x="92" y="22"/>
                  <a:pt x="94" y="28"/>
                  <a:pt x="94" y="34"/>
                </a:cubicBezTo>
                <a:cubicBezTo>
                  <a:pt x="94" y="41"/>
                  <a:pt x="92" y="46"/>
                  <a:pt x="88" y="52"/>
                </a:cubicBezTo>
                <a:cubicBezTo>
                  <a:pt x="84" y="57"/>
                  <a:pt x="78" y="61"/>
                  <a:pt x="71" y="64"/>
                </a:cubicBezTo>
                <a:cubicBezTo>
                  <a:pt x="63" y="67"/>
                  <a:pt x="56" y="69"/>
                  <a:pt x="47" y="69"/>
                </a:cubicBezTo>
                <a:cubicBezTo>
                  <a:pt x="43" y="69"/>
                  <a:pt x="39" y="68"/>
                  <a:pt x="35" y="68"/>
                </a:cubicBezTo>
                <a:cubicBezTo>
                  <a:pt x="30" y="71"/>
                  <a:pt x="24" y="74"/>
                  <a:pt x="17" y="76"/>
                </a:cubicBezTo>
                <a:cubicBezTo>
                  <a:pt x="15" y="76"/>
                  <a:pt x="13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9" y="77"/>
                </a:cubicBezTo>
                <a:cubicBezTo>
                  <a:pt x="9" y="76"/>
                  <a:pt x="9" y="76"/>
                  <a:pt x="9" y="75"/>
                </a:cubicBez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8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1" y="71"/>
                  <a:pt x="11" y="71"/>
                </a:cubicBezTo>
                <a:cubicBezTo>
                  <a:pt x="12" y="70"/>
                  <a:pt x="13" y="69"/>
                  <a:pt x="13" y="69"/>
                </a:cubicBezTo>
                <a:cubicBezTo>
                  <a:pt x="14" y="68"/>
                  <a:pt x="14" y="68"/>
                  <a:pt x="15" y="67"/>
                </a:cubicBezTo>
                <a:cubicBezTo>
                  <a:pt x="15" y="66"/>
                  <a:pt x="16" y="65"/>
                  <a:pt x="16" y="64"/>
                </a:cubicBezTo>
                <a:cubicBezTo>
                  <a:pt x="17" y="63"/>
                  <a:pt x="17" y="62"/>
                  <a:pt x="18" y="61"/>
                </a:cubicBezTo>
                <a:cubicBezTo>
                  <a:pt x="12" y="58"/>
                  <a:pt x="8" y="54"/>
                  <a:pt x="5" y="49"/>
                </a:cubicBezTo>
                <a:cubicBezTo>
                  <a:pt x="1" y="45"/>
                  <a:pt x="0" y="40"/>
                  <a:pt x="0" y="34"/>
                </a:cubicBezTo>
                <a:cubicBezTo>
                  <a:pt x="0" y="28"/>
                  <a:pt x="2" y="22"/>
                  <a:pt x="6" y="17"/>
                </a:cubicBezTo>
                <a:cubicBezTo>
                  <a:pt x="10" y="12"/>
                  <a:pt x="16" y="8"/>
                  <a:pt x="23" y="5"/>
                </a:cubicBezTo>
                <a:cubicBezTo>
                  <a:pt x="31" y="2"/>
                  <a:pt x="39" y="0"/>
                  <a:pt x="47" y="0"/>
                </a:cubicBezTo>
                <a:cubicBezTo>
                  <a:pt x="56" y="0"/>
                  <a:pt x="63" y="2"/>
                  <a:pt x="71" y="5"/>
                </a:cubicBezTo>
                <a:cubicBezTo>
                  <a:pt x="78" y="8"/>
                  <a:pt x="84" y="12"/>
                  <a:pt x="88" y="17"/>
                </a:cubicBezTo>
                <a:close/>
                <a:moveTo>
                  <a:pt x="120" y="51"/>
                </a:moveTo>
                <a:cubicBezTo>
                  <a:pt x="120" y="57"/>
                  <a:pt x="118" y="62"/>
                  <a:pt x="115" y="66"/>
                </a:cubicBezTo>
                <a:cubicBezTo>
                  <a:pt x="112" y="71"/>
                  <a:pt x="108" y="75"/>
                  <a:pt x="102" y="78"/>
                </a:cubicBezTo>
                <a:cubicBezTo>
                  <a:pt x="103" y="79"/>
                  <a:pt x="103" y="80"/>
                  <a:pt x="103" y="81"/>
                </a:cubicBezTo>
                <a:cubicBezTo>
                  <a:pt x="104" y="82"/>
                  <a:pt x="104" y="83"/>
                  <a:pt x="105" y="84"/>
                </a:cubicBezTo>
                <a:cubicBezTo>
                  <a:pt x="106" y="85"/>
                  <a:pt x="106" y="85"/>
                  <a:pt x="107" y="86"/>
                </a:cubicBezTo>
                <a:cubicBezTo>
                  <a:pt x="107" y="86"/>
                  <a:pt x="108" y="87"/>
                  <a:pt x="108" y="88"/>
                </a:cubicBezTo>
                <a:cubicBezTo>
                  <a:pt x="109" y="89"/>
                  <a:pt x="110" y="89"/>
                  <a:pt x="110" y="89"/>
                </a:cubicBezTo>
                <a:cubicBezTo>
                  <a:pt x="110" y="89"/>
                  <a:pt x="110" y="90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3"/>
                  <a:pt x="111" y="93"/>
                  <a:pt x="110" y="94"/>
                </a:cubicBezTo>
                <a:cubicBezTo>
                  <a:pt x="110" y="94"/>
                  <a:pt x="109" y="94"/>
                  <a:pt x="109" y="94"/>
                </a:cubicBezTo>
                <a:cubicBezTo>
                  <a:pt x="107" y="94"/>
                  <a:pt x="105" y="94"/>
                  <a:pt x="103" y="93"/>
                </a:cubicBezTo>
                <a:cubicBezTo>
                  <a:pt x="96" y="91"/>
                  <a:pt x="90" y="89"/>
                  <a:pt x="85" y="85"/>
                </a:cubicBezTo>
                <a:cubicBezTo>
                  <a:pt x="81" y="85"/>
                  <a:pt x="77" y="86"/>
                  <a:pt x="73" y="86"/>
                </a:cubicBezTo>
                <a:cubicBezTo>
                  <a:pt x="61" y="86"/>
                  <a:pt x="50" y="83"/>
                  <a:pt x="41" y="77"/>
                </a:cubicBezTo>
                <a:cubicBezTo>
                  <a:pt x="44" y="77"/>
                  <a:pt x="46" y="77"/>
                  <a:pt x="47" y="77"/>
                </a:cubicBezTo>
                <a:cubicBezTo>
                  <a:pt x="54" y="77"/>
                  <a:pt x="61" y="76"/>
                  <a:pt x="68" y="74"/>
                </a:cubicBezTo>
                <a:cubicBezTo>
                  <a:pt x="74" y="72"/>
                  <a:pt x="80" y="69"/>
                  <a:pt x="85" y="66"/>
                </a:cubicBezTo>
                <a:cubicBezTo>
                  <a:pt x="91" y="61"/>
                  <a:pt x="95" y="57"/>
                  <a:pt x="98" y="51"/>
                </a:cubicBezTo>
                <a:cubicBezTo>
                  <a:pt x="101" y="46"/>
                  <a:pt x="103" y="40"/>
                  <a:pt x="103" y="34"/>
                </a:cubicBezTo>
                <a:cubicBezTo>
                  <a:pt x="103" y="31"/>
                  <a:pt x="102" y="27"/>
                  <a:pt x="101" y="24"/>
                </a:cubicBezTo>
                <a:cubicBezTo>
                  <a:pt x="107" y="27"/>
                  <a:pt x="112" y="31"/>
                  <a:pt x="115" y="36"/>
                </a:cubicBezTo>
                <a:cubicBezTo>
                  <a:pt x="118" y="41"/>
                  <a:pt x="120" y="46"/>
                  <a:pt x="120" y="51"/>
                </a:cubicBezTo>
                <a:close/>
              </a:path>
            </a:pathLst>
          </a:custGeom>
          <a:solidFill>
            <a:srgbClr val="6CB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3200400" y="6553200"/>
            <a:ext cx="838200" cy="722689"/>
          </a:xfrm>
          <a:custGeom>
            <a:avLst/>
            <a:gdLst>
              <a:gd name="T0" fmla="*/ 95 w 120"/>
              <a:gd name="T1" fmla="*/ 62 h 103"/>
              <a:gd name="T2" fmla="*/ 95 w 120"/>
              <a:gd name="T3" fmla="*/ 83 h 103"/>
              <a:gd name="T4" fmla="*/ 89 w 120"/>
              <a:gd name="T5" fmla="*/ 97 h 103"/>
              <a:gd name="T6" fmla="*/ 75 w 120"/>
              <a:gd name="T7" fmla="*/ 103 h 103"/>
              <a:gd name="T8" fmla="*/ 20 w 120"/>
              <a:gd name="T9" fmla="*/ 103 h 103"/>
              <a:gd name="T10" fmla="*/ 6 w 120"/>
              <a:gd name="T11" fmla="*/ 97 h 103"/>
              <a:gd name="T12" fmla="*/ 0 w 120"/>
              <a:gd name="T13" fmla="*/ 83 h 103"/>
              <a:gd name="T14" fmla="*/ 0 w 120"/>
              <a:gd name="T15" fmla="*/ 28 h 103"/>
              <a:gd name="T16" fmla="*/ 6 w 120"/>
              <a:gd name="T17" fmla="*/ 14 h 103"/>
              <a:gd name="T18" fmla="*/ 20 w 120"/>
              <a:gd name="T19" fmla="*/ 8 h 103"/>
              <a:gd name="T20" fmla="*/ 67 w 120"/>
              <a:gd name="T21" fmla="*/ 8 h 103"/>
              <a:gd name="T22" fmla="*/ 68 w 120"/>
              <a:gd name="T23" fmla="*/ 9 h 103"/>
              <a:gd name="T24" fmla="*/ 69 w 120"/>
              <a:gd name="T25" fmla="*/ 11 h 103"/>
              <a:gd name="T26" fmla="*/ 69 w 120"/>
              <a:gd name="T27" fmla="*/ 15 h 103"/>
              <a:gd name="T28" fmla="*/ 68 w 120"/>
              <a:gd name="T29" fmla="*/ 16 h 103"/>
              <a:gd name="T30" fmla="*/ 67 w 120"/>
              <a:gd name="T31" fmla="*/ 17 h 103"/>
              <a:gd name="T32" fmla="*/ 20 w 120"/>
              <a:gd name="T33" fmla="*/ 17 h 103"/>
              <a:gd name="T34" fmla="*/ 12 w 120"/>
              <a:gd name="T35" fmla="*/ 20 h 103"/>
              <a:gd name="T36" fmla="*/ 9 w 120"/>
              <a:gd name="T37" fmla="*/ 28 h 103"/>
              <a:gd name="T38" fmla="*/ 9 w 120"/>
              <a:gd name="T39" fmla="*/ 83 h 103"/>
              <a:gd name="T40" fmla="*/ 12 w 120"/>
              <a:gd name="T41" fmla="*/ 91 h 103"/>
              <a:gd name="T42" fmla="*/ 20 w 120"/>
              <a:gd name="T43" fmla="*/ 94 h 103"/>
              <a:gd name="T44" fmla="*/ 75 w 120"/>
              <a:gd name="T45" fmla="*/ 94 h 103"/>
              <a:gd name="T46" fmla="*/ 83 w 120"/>
              <a:gd name="T47" fmla="*/ 91 h 103"/>
              <a:gd name="T48" fmla="*/ 86 w 120"/>
              <a:gd name="T49" fmla="*/ 83 h 103"/>
              <a:gd name="T50" fmla="*/ 86 w 120"/>
              <a:gd name="T51" fmla="*/ 62 h 103"/>
              <a:gd name="T52" fmla="*/ 87 w 120"/>
              <a:gd name="T53" fmla="*/ 60 h 103"/>
              <a:gd name="T54" fmla="*/ 88 w 120"/>
              <a:gd name="T55" fmla="*/ 60 h 103"/>
              <a:gd name="T56" fmla="*/ 93 w 120"/>
              <a:gd name="T57" fmla="*/ 60 h 103"/>
              <a:gd name="T58" fmla="*/ 94 w 120"/>
              <a:gd name="T59" fmla="*/ 60 h 103"/>
              <a:gd name="T60" fmla="*/ 95 w 120"/>
              <a:gd name="T61" fmla="*/ 62 h 103"/>
              <a:gd name="T62" fmla="*/ 120 w 120"/>
              <a:gd name="T63" fmla="*/ 4 h 103"/>
              <a:gd name="T64" fmla="*/ 120 w 120"/>
              <a:gd name="T65" fmla="*/ 38 h 103"/>
              <a:gd name="T66" fmla="*/ 119 w 120"/>
              <a:gd name="T67" fmla="*/ 41 h 103"/>
              <a:gd name="T68" fmla="*/ 116 w 120"/>
              <a:gd name="T69" fmla="*/ 43 h 103"/>
              <a:gd name="T70" fmla="*/ 113 w 120"/>
              <a:gd name="T71" fmla="*/ 41 h 103"/>
              <a:gd name="T72" fmla="*/ 101 w 120"/>
              <a:gd name="T73" fmla="*/ 30 h 103"/>
              <a:gd name="T74" fmla="*/ 58 w 120"/>
              <a:gd name="T75" fmla="*/ 73 h 103"/>
              <a:gd name="T76" fmla="*/ 56 w 120"/>
              <a:gd name="T77" fmla="*/ 74 h 103"/>
              <a:gd name="T78" fmla="*/ 55 w 120"/>
              <a:gd name="T79" fmla="*/ 73 h 103"/>
              <a:gd name="T80" fmla="*/ 47 w 120"/>
              <a:gd name="T81" fmla="*/ 66 h 103"/>
              <a:gd name="T82" fmla="*/ 46 w 120"/>
              <a:gd name="T83" fmla="*/ 64 h 103"/>
              <a:gd name="T84" fmla="*/ 47 w 120"/>
              <a:gd name="T85" fmla="*/ 63 h 103"/>
              <a:gd name="T86" fmla="*/ 91 w 120"/>
              <a:gd name="T87" fmla="*/ 19 h 103"/>
              <a:gd name="T88" fmla="*/ 79 w 120"/>
              <a:gd name="T89" fmla="*/ 7 h 103"/>
              <a:gd name="T90" fmla="*/ 78 w 120"/>
              <a:gd name="T91" fmla="*/ 4 h 103"/>
              <a:gd name="T92" fmla="*/ 79 w 120"/>
              <a:gd name="T93" fmla="*/ 1 h 103"/>
              <a:gd name="T94" fmla="*/ 82 w 120"/>
              <a:gd name="T95" fmla="*/ 0 h 103"/>
              <a:gd name="T96" fmla="*/ 116 w 120"/>
              <a:gd name="T97" fmla="*/ 0 h 103"/>
              <a:gd name="T98" fmla="*/ 119 w 120"/>
              <a:gd name="T99" fmla="*/ 1 h 103"/>
              <a:gd name="T100" fmla="*/ 120 w 120"/>
              <a:gd name="T101" fmla="*/ 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0" h="103">
                <a:moveTo>
                  <a:pt x="95" y="62"/>
                </a:moveTo>
                <a:cubicBezTo>
                  <a:pt x="95" y="83"/>
                  <a:pt x="95" y="83"/>
                  <a:pt x="95" y="83"/>
                </a:cubicBezTo>
                <a:cubicBezTo>
                  <a:pt x="95" y="89"/>
                  <a:pt x="93" y="93"/>
                  <a:pt x="89" y="97"/>
                </a:cubicBezTo>
                <a:cubicBezTo>
                  <a:pt x="85" y="101"/>
                  <a:pt x="81" y="103"/>
                  <a:pt x="75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14" y="103"/>
                  <a:pt x="10" y="101"/>
                  <a:pt x="6" y="97"/>
                </a:cubicBezTo>
                <a:cubicBezTo>
                  <a:pt x="2" y="93"/>
                  <a:pt x="0" y="8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2"/>
                  <a:pt x="2" y="18"/>
                  <a:pt x="6" y="14"/>
                </a:cubicBezTo>
                <a:cubicBezTo>
                  <a:pt x="10" y="10"/>
                  <a:pt x="14" y="8"/>
                  <a:pt x="20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8" y="9"/>
                  <a:pt x="68" y="9"/>
                </a:cubicBezTo>
                <a:cubicBezTo>
                  <a:pt x="69" y="9"/>
                  <a:pt x="69" y="10"/>
                  <a:pt x="69" y="11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6"/>
                  <a:pt x="68" y="16"/>
                </a:cubicBezTo>
                <a:cubicBezTo>
                  <a:pt x="68" y="17"/>
                  <a:pt x="67" y="17"/>
                  <a:pt x="67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9" y="25"/>
                  <a:pt x="9" y="28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86"/>
                  <a:pt x="10" y="89"/>
                  <a:pt x="12" y="91"/>
                </a:cubicBezTo>
                <a:cubicBezTo>
                  <a:pt x="14" y="93"/>
                  <a:pt x="17" y="94"/>
                  <a:pt x="20" y="94"/>
                </a:cubicBezTo>
                <a:cubicBezTo>
                  <a:pt x="75" y="94"/>
                  <a:pt x="75" y="94"/>
                  <a:pt x="75" y="94"/>
                </a:cubicBezTo>
                <a:cubicBezTo>
                  <a:pt x="78" y="94"/>
                  <a:pt x="81" y="93"/>
                  <a:pt x="83" y="91"/>
                </a:cubicBezTo>
                <a:cubicBezTo>
                  <a:pt x="85" y="89"/>
                  <a:pt x="86" y="86"/>
                  <a:pt x="86" y="83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61"/>
                  <a:pt x="86" y="61"/>
                  <a:pt x="87" y="60"/>
                </a:cubicBezTo>
                <a:cubicBezTo>
                  <a:pt x="87" y="60"/>
                  <a:pt x="88" y="60"/>
                  <a:pt x="88" y="60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60"/>
                  <a:pt x="94" y="60"/>
                  <a:pt x="94" y="60"/>
                </a:cubicBezTo>
                <a:cubicBezTo>
                  <a:pt x="94" y="61"/>
                  <a:pt x="95" y="61"/>
                  <a:pt x="95" y="62"/>
                </a:cubicBezTo>
                <a:close/>
                <a:moveTo>
                  <a:pt x="120" y="4"/>
                </a:moveTo>
                <a:cubicBezTo>
                  <a:pt x="120" y="38"/>
                  <a:pt x="120" y="38"/>
                  <a:pt x="120" y="38"/>
                </a:cubicBezTo>
                <a:cubicBezTo>
                  <a:pt x="120" y="40"/>
                  <a:pt x="120" y="41"/>
                  <a:pt x="119" y="41"/>
                </a:cubicBezTo>
                <a:cubicBezTo>
                  <a:pt x="118" y="42"/>
                  <a:pt x="117" y="43"/>
                  <a:pt x="116" y="43"/>
                </a:cubicBezTo>
                <a:cubicBezTo>
                  <a:pt x="115" y="43"/>
                  <a:pt x="114" y="42"/>
                  <a:pt x="113" y="41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58" y="73"/>
                  <a:pt x="58" y="73"/>
                  <a:pt x="58" y="73"/>
                </a:cubicBezTo>
                <a:cubicBezTo>
                  <a:pt x="57" y="74"/>
                  <a:pt x="57" y="74"/>
                  <a:pt x="56" y="74"/>
                </a:cubicBezTo>
                <a:cubicBezTo>
                  <a:pt x="56" y="74"/>
                  <a:pt x="55" y="74"/>
                  <a:pt x="55" y="73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5"/>
                  <a:pt x="46" y="65"/>
                  <a:pt x="46" y="64"/>
                </a:cubicBezTo>
                <a:cubicBezTo>
                  <a:pt x="46" y="64"/>
                  <a:pt x="46" y="63"/>
                  <a:pt x="47" y="63"/>
                </a:cubicBezTo>
                <a:cubicBezTo>
                  <a:pt x="91" y="19"/>
                  <a:pt x="91" y="19"/>
                  <a:pt x="91" y="19"/>
                </a:cubicBezTo>
                <a:cubicBezTo>
                  <a:pt x="79" y="7"/>
                  <a:pt x="79" y="7"/>
                  <a:pt x="79" y="7"/>
                </a:cubicBezTo>
                <a:cubicBezTo>
                  <a:pt x="78" y="6"/>
                  <a:pt x="78" y="5"/>
                  <a:pt x="78" y="4"/>
                </a:cubicBezTo>
                <a:cubicBezTo>
                  <a:pt x="78" y="3"/>
                  <a:pt x="78" y="2"/>
                  <a:pt x="79" y="1"/>
                </a:cubicBezTo>
                <a:cubicBezTo>
                  <a:pt x="80" y="0"/>
                  <a:pt x="81" y="0"/>
                  <a:pt x="82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8" y="0"/>
                  <a:pt x="119" y="1"/>
                </a:cubicBezTo>
                <a:cubicBezTo>
                  <a:pt x="120" y="2"/>
                  <a:pt x="120" y="3"/>
                  <a:pt x="120" y="4"/>
                </a:cubicBezTo>
                <a:close/>
              </a:path>
            </a:pathLst>
          </a:custGeom>
          <a:solidFill>
            <a:srgbClr val="FBAA1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09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err="1" smtClean="0"/>
              <a:t>Meetups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Listen</a:t>
            </a:r>
          </a:p>
          <a:p>
            <a:r>
              <a:rPr lang="en-US" sz="3600" dirty="0" smtClean="0"/>
              <a:t>Learn</a:t>
            </a:r>
          </a:p>
          <a:p>
            <a:r>
              <a:rPr lang="en-US" sz="3600" dirty="0" smtClean="0"/>
              <a:t>Present</a:t>
            </a:r>
          </a:p>
          <a:p>
            <a:r>
              <a:rPr lang="en-US" sz="3600" dirty="0" smtClean="0"/>
              <a:t>Interact</a:t>
            </a:r>
            <a:endParaRPr lang="en-US" sz="3600" dirty="0"/>
          </a:p>
        </p:txBody>
      </p:sp>
      <p:pic>
        <p:nvPicPr>
          <p:cNvPr id="4" name="Picture 3" descr="Meetup_Logo_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8" y="847824"/>
            <a:ext cx="5896952" cy="40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vOps_Meetups_-_Annapolis_-_Meet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86" y="488867"/>
            <a:ext cx="83693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4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RailsConf</a:t>
            </a:r>
            <a:r>
              <a:rPr lang="en-US" dirty="0" smtClean="0"/>
              <a:t> 2010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i="1" dirty="0" smtClean="0"/>
              <a:t>“A </a:t>
            </a:r>
            <a:r>
              <a:rPr lang="en-US" b="1" i="1" dirty="0" err="1" smtClean="0"/>
              <a:t>hashtag</a:t>
            </a:r>
            <a:r>
              <a:rPr lang="en-US" b="1" i="1" dirty="0" smtClean="0"/>
              <a:t> does not a movement make.”</a:t>
            </a:r>
            <a:endParaRPr lang="en-US" b="1" i="1" dirty="0"/>
          </a:p>
        </p:txBody>
      </p:sp>
      <p:pic>
        <p:nvPicPr>
          <p:cNvPr id="5" name="Picture 4" descr="Schedule__All_sessions__RailsConf_2010_-_O_Reilly_Conferences__June_07_-_10__2010__Baltimore__MD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83280"/>
            <a:ext cx="11079480" cy="2743200"/>
          </a:xfrm>
          <a:prstGeom prst="rect">
            <a:avLst/>
          </a:prstGeom>
        </p:spPr>
      </p:pic>
      <p:pic>
        <p:nvPicPr>
          <p:cNvPr id="6" name="Picture 5" descr="Schedule__All_sessions__RailsConf_2010_-_O_Reilly_Conferences__June_07_-_10__2010__Baltimore__MD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981456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1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Host </a:t>
            </a:r>
            <a:r>
              <a:rPr lang="en-US" dirty="0" err="1" smtClean="0"/>
              <a:t>Meetups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endParaRPr lang="en-US" sz="3100" dirty="0"/>
          </a:p>
        </p:txBody>
      </p:sp>
      <p:pic>
        <p:nvPicPr>
          <p:cNvPr id="4" name="Picture 3" descr="Meetup_Logo_2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848" y="847824"/>
            <a:ext cx="5896952" cy="4002456"/>
          </a:xfrm>
          <a:prstGeom prst="rect">
            <a:avLst/>
          </a:prstGeom>
        </p:spPr>
      </p:pic>
      <p:pic>
        <p:nvPicPr>
          <p:cNvPr id="5" name="Picture 4" descr="we-are-hir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321"/>
            <a:ext cx="72136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5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opsday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0"/>
            <a:ext cx="11855574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the conference to your team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Internal Events</a:t>
            </a:r>
          </a:p>
          <a:p>
            <a:pPr lvl="1"/>
            <a:r>
              <a:rPr lang="en-US" dirty="0" smtClean="0"/>
              <a:t>Automation Symposium</a:t>
            </a:r>
          </a:p>
          <a:p>
            <a:pPr lvl="1"/>
            <a:r>
              <a:rPr lang="en-US" dirty="0" smtClean="0"/>
              <a:t>Cloud Symposium</a:t>
            </a:r>
          </a:p>
          <a:p>
            <a:pPr lvl="1"/>
            <a:r>
              <a:rPr lang="en-US" dirty="0" err="1" smtClean="0"/>
              <a:t>DevOps</a:t>
            </a:r>
            <a:r>
              <a:rPr lang="en-US" dirty="0" smtClean="0"/>
              <a:t> Symposium</a:t>
            </a:r>
          </a:p>
          <a:p>
            <a:r>
              <a:rPr lang="en-US" dirty="0" smtClean="0"/>
              <a:t>Introduce new meeting formats</a:t>
            </a:r>
          </a:p>
          <a:p>
            <a:pPr lvl="1"/>
            <a:r>
              <a:rPr lang="en-US" dirty="0" smtClean="0"/>
              <a:t>Open Spaces</a:t>
            </a:r>
          </a:p>
          <a:p>
            <a:pPr lvl="1"/>
            <a:r>
              <a:rPr lang="en-US" dirty="0" smtClean="0"/>
              <a:t>Lean Coffee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29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expe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172"/>
            <a:ext cx="14630400" cy="87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7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Road trip!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gr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57" y="1459436"/>
            <a:ext cx="8881848" cy="59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3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Engineer Exchange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iStock_000020672036Medium2sml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4630400" cy="971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1310" y="1905000"/>
            <a:ext cx="10553690" cy="1600200"/>
            <a:chOff x="228600" y="4038600"/>
            <a:chExt cx="3962400" cy="4038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7" name="Oval 6"/>
          <p:cNvSpPr/>
          <p:nvPr/>
        </p:nvSpPr>
        <p:spPr bwMode="auto">
          <a:xfrm>
            <a:off x="914400" y="19050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2" y="22860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Jumpstart Kit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Repeatable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Ease adoption by making it easier to get started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2" y="2514602"/>
            <a:ext cx="8978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SHARE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2913" y="1905000"/>
            <a:ext cx="33520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Community of Practice</a:t>
            </a: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1638301" y="3695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400000">
            <a:off x="1638301" y="3543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5400000">
            <a:off x="1638301" y="33909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800" y="22860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Knowledge Share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</a:t>
            </a:r>
            <a:endParaRPr lang="en-US" sz="16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Make it easy to show the value to engineers &amp; 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 place to share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learnings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: wiki, forum, email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154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Setup open meetings to talk about Chef, automation, life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81310" y="3962400"/>
            <a:ext cx="10553690" cy="1600200"/>
            <a:chOff x="228600" y="4038600"/>
            <a:chExt cx="3962400" cy="4038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rgbClr val="4BA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24" name="Oval 23"/>
          <p:cNvSpPr/>
          <p:nvPr/>
        </p:nvSpPr>
        <p:spPr bwMode="auto">
          <a:xfrm>
            <a:off x="914400" y="39624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2" y="43434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Transform One Team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96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Make Time for Mentoring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4200" y="4495800"/>
            <a:ext cx="5181600" cy="714060"/>
            <a:chOff x="-5410200" y="5261769"/>
            <a:chExt cx="5181600" cy="714060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-5410200" y="5261769"/>
              <a:ext cx="762000" cy="714060"/>
            </a:xfrm>
            <a:custGeom>
              <a:avLst/>
              <a:gdLst>
                <a:gd name="T0" fmla="*/ 22 w 128"/>
                <a:gd name="T1" fmla="*/ 69 h 120"/>
                <a:gd name="T2" fmla="*/ 4 w 128"/>
                <a:gd name="T3" fmla="*/ 66 h 120"/>
                <a:gd name="T4" fmla="*/ 8 w 128"/>
                <a:gd name="T5" fmla="*/ 34 h 120"/>
                <a:gd name="T6" fmla="*/ 18 w 128"/>
                <a:gd name="T7" fmla="*/ 39 h 120"/>
                <a:gd name="T8" fmla="*/ 35 w 128"/>
                <a:gd name="T9" fmla="*/ 39 h 120"/>
                <a:gd name="T10" fmla="*/ 40 w 128"/>
                <a:gd name="T11" fmla="*/ 60 h 120"/>
                <a:gd name="T12" fmla="*/ 43 w 128"/>
                <a:gd name="T13" fmla="*/ 17 h 120"/>
                <a:gd name="T14" fmla="*/ 26 w 128"/>
                <a:gd name="T15" fmla="*/ 34 h 120"/>
                <a:gd name="T16" fmla="*/ 8 w 128"/>
                <a:gd name="T17" fmla="*/ 17 h 120"/>
                <a:gd name="T18" fmla="*/ 26 w 128"/>
                <a:gd name="T19" fmla="*/ 0 h 120"/>
                <a:gd name="T20" fmla="*/ 111 w 128"/>
                <a:gd name="T21" fmla="*/ 103 h 120"/>
                <a:gd name="T22" fmla="*/ 93 w 128"/>
                <a:gd name="T23" fmla="*/ 120 h 120"/>
                <a:gd name="T24" fmla="*/ 22 w 128"/>
                <a:gd name="T25" fmla="*/ 116 h 120"/>
                <a:gd name="T26" fmla="*/ 17 w 128"/>
                <a:gd name="T27" fmla="*/ 96 h 120"/>
                <a:gd name="T28" fmla="*/ 20 w 128"/>
                <a:gd name="T29" fmla="*/ 81 h 120"/>
                <a:gd name="T30" fmla="*/ 27 w 128"/>
                <a:gd name="T31" fmla="*/ 69 h 120"/>
                <a:gd name="T32" fmla="*/ 40 w 128"/>
                <a:gd name="T33" fmla="*/ 64 h 120"/>
                <a:gd name="T34" fmla="*/ 48 w 128"/>
                <a:gd name="T35" fmla="*/ 69 h 120"/>
                <a:gd name="T36" fmla="*/ 64 w 128"/>
                <a:gd name="T37" fmla="*/ 74 h 120"/>
                <a:gd name="T38" fmla="*/ 80 w 128"/>
                <a:gd name="T39" fmla="*/ 69 h 120"/>
                <a:gd name="T40" fmla="*/ 88 w 128"/>
                <a:gd name="T41" fmla="*/ 64 h 120"/>
                <a:gd name="T42" fmla="*/ 101 w 128"/>
                <a:gd name="T43" fmla="*/ 69 h 120"/>
                <a:gd name="T44" fmla="*/ 108 w 128"/>
                <a:gd name="T45" fmla="*/ 81 h 120"/>
                <a:gd name="T46" fmla="*/ 111 w 128"/>
                <a:gd name="T47" fmla="*/ 96 h 120"/>
                <a:gd name="T48" fmla="*/ 82 w 128"/>
                <a:gd name="T49" fmla="*/ 25 h 120"/>
                <a:gd name="T50" fmla="*/ 82 w 128"/>
                <a:gd name="T51" fmla="*/ 61 h 120"/>
                <a:gd name="T52" fmla="*/ 46 w 128"/>
                <a:gd name="T53" fmla="*/ 61 h 120"/>
                <a:gd name="T54" fmla="*/ 46 w 128"/>
                <a:gd name="T55" fmla="*/ 25 h 120"/>
                <a:gd name="T56" fmla="*/ 82 w 128"/>
                <a:gd name="T57" fmla="*/ 25 h 120"/>
                <a:gd name="T58" fmla="*/ 120 w 128"/>
                <a:gd name="T59" fmla="*/ 17 h 120"/>
                <a:gd name="T60" fmla="*/ 103 w 128"/>
                <a:gd name="T61" fmla="*/ 34 h 120"/>
                <a:gd name="T62" fmla="*/ 86 w 128"/>
                <a:gd name="T63" fmla="*/ 17 h 120"/>
                <a:gd name="T64" fmla="*/ 103 w 128"/>
                <a:gd name="T65" fmla="*/ 0 h 120"/>
                <a:gd name="T66" fmla="*/ 128 w 128"/>
                <a:gd name="T67" fmla="*/ 58 h 120"/>
                <a:gd name="T68" fmla="*/ 115 w 128"/>
                <a:gd name="T69" fmla="*/ 69 h 120"/>
                <a:gd name="T70" fmla="*/ 89 w 128"/>
                <a:gd name="T71" fmla="*/ 60 h 120"/>
                <a:gd name="T72" fmla="*/ 94 w 128"/>
                <a:gd name="T73" fmla="*/ 39 h 120"/>
                <a:gd name="T74" fmla="*/ 111 w 128"/>
                <a:gd name="T75" fmla="*/ 39 h 120"/>
                <a:gd name="T76" fmla="*/ 120 w 128"/>
                <a:gd name="T77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0">
                  <a:moveTo>
                    <a:pt x="40" y="60"/>
                  </a:moveTo>
                  <a:cubicBezTo>
                    <a:pt x="32" y="60"/>
                    <a:pt x="26" y="63"/>
                    <a:pt x="22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9" y="69"/>
                    <a:pt x="6" y="68"/>
                    <a:pt x="4" y="66"/>
                  </a:cubicBezTo>
                  <a:cubicBezTo>
                    <a:pt x="1" y="64"/>
                    <a:pt x="0" y="62"/>
                    <a:pt x="0" y="58"/>
                  </a:cubicBezTo>
                  <a:cubicBezTo>
                    <a:pt x="0" y="42"/>
                    <a:pt x="3" y="34"/>
                    <a:pt x="8" y="34"/>
                  </a:cubicBezTo>
                  <a:cubicBezTo>
                    <a:pt x="8" y="34"/>
                    <a:pt x="9" y="35"/>
                    <a:pt x="11" y="36"/>
                  </a:cubicBezTo>
                  <a:cubicBezTo>
                    <a:pt x="13" y="37"/>
                    <a:pt x="15" y="38"/>
                    <a:pt x="18" y="39"/>
                  </a:cubicBezTo>
                  <a:cubicBezTo>
                    <a:pt x="20" y="40"/>
                    <a:pt x="23" y="40"/>
                    <a:pt x="26" y="40"/>
                  </a:cubicBezTo>
                  <a:cubicBezTo>
                    <a:pt x="29" y="40"/>
                    <a:pt x="32" y="40"/>
                    <a:pt x="35" y="39"/>
                  </a:cubicBezTo>
                  <a:cubicBezTo>
                    <a:pt x="34" y="40"/>
                    <a:pt x="34" y="42"/>
                    <a:pt x="34" y="43"/>
                  </a:cubicBezTo>
                  <a:cubicBezTo>
                    <a:pt x="34" y="49"/>
                    <a:pt x="36" y="55"/>
                    <a:pt x="40" y="60"/>
                  </a:cubicBezTo>
                  <a:close/>
                  <a:moveTo>
                    <a:pt x="38" y="5"/>
                  </a:moveTo>
                  <a:cubicBezTo>
                    <a:pt x="41" y="9"/>
                    <a:pt x="43" y="13"/>
                    <a:pt x="43" y="17"/>
                  </a:cubicBezTo>
                  <a:cubicBezTo>
                    <a:pt x="43" y="22"/>
                    <a:pt x="41" y="26"/>
                    <a:pt x="38" y="29"/>
                  </a:cubicBezTo>
                  <a:cubicBezTo>
                    <a:pt x="34" y="33"/>
                    <a:pt x="30" y="34"/>
                    <a:pt x="26" y="34"/>
                  </a:cubicBezTo>
                  <a:cubicBezTo>
                    <a:pt x="21" y="34"/>
                    <a:pt x="17" y="33"/>
                    <a:pt x="14" y="29"/>
                  </a:cubicBezTo>
                  <a:cubicBezTo>
                    <a:pt x="10" y="26"/>
                    <a:pt x="8" y="22"/>
                    <a:pt x="8" y="17"/>
                  </a:cubicBezTo>
                  <a:cubicBezTo>
                    <a:pt x="8" y="13"/>
                    <a:pt x="10" y="9"/>
                    <a:pt x="14" y="5"/>
                  </a:cubicBezTo>
                  <a:cubicBezTo>
                    <a:pt x="17" y="2"/>
                    <a:pt x="21" y="0"/>
                    <a:pt x="26" y="0"/>
                  </a:cubicBezTo>
                  <a:cubicBezTo>
                    <a:pt x="30" y="0"/>
                    <a:pt x="34" y="2"/>
                    <a:pt x="38" y="5"/>
                  </a:cubicBezTo>
                  <a:close/>
                  <a:moveTo>
                    <a:pt x="111" y="103"/>
                  </a:moveTo>
                  <a:cubicBezTo>
                    <a:pt x="111" y="108"/>
                    <a:pt x="110" y="112"/>
                    <a:pt x="106" y="116"/>
                  </a:cubicBezTo>
                  <a:cubicBezTo>
                    <a:pt x="103" y="119"/>
                    <a:pt x="99" y="120"/>
                    <a:pt x="93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0" y="120"/>
                    <a:pt x="25" y="119"/>
                    <a:pt x="22" y="116"/>
                  </a:cubicBezTo>
                  <a:cubicBezTo>
                    <a:pt x="19" y="112"/>
                    <a:pt x="17" y="108"/>
                    <a:pt x="17" y="103"/>
                  </a:cubicBezTo>
                  <a:cubicBezTo>
                    <a:pt x="17" y="100"/>
                    <a:pt x="17" y="98"/>
                    <a:pt x="17" y="96"/>
                  </a:cubicBezTo>
                  <a:cubicBezTo>
                    <a:pt x="17" y="94"/>
                    <a:pt x="18" y="91"/>
                    <a:pt x="18" y="89"/>
                  </a:cubicBezTo>
                  <a:cubicBezTo>
                    <a:pt x="19" y="86"/>
                    <a:pt x="19" y="84"/>
                    <a:pt x="20" y="81"/>
                  </a:cubicBezTo>
                  <a:cubicBezTo>
                    <a:pt x="21" y="79"/>
                    <a:pt x="22" y="77"/>
                    <a:pt x="23" y="75"/>
                  </a:cubicBezTo>
                  <a:cubicBezTo>
                    <a:pt x="24" y="73"/>
                    <a:pt x="25" y="71"/>
                    <a:pt x="27" y="69"/>
                  </a:cubicBezTo>
                  <a:cubicBezTo>
                    <a:pt x="29" y="68"/>
                    <a:pt x="30" y="67"/>
                    <a:pt x="33" y="66"/>
                  </a:cubicBezTo>
                  <a:cubicBezTo>
                    <a:pt x="35" y="65"/>
                    <a:pt x="37" y="64"/>
                    <a:pt x="40" y="64"/>
                  </a:cubicBezTo>
                  <a:cubicBezTo>
                    <a:pt x="41" y="64"/>
                    <a:pt x="42" y="65"/>
                    <a:pt x="43" y="66"/>
                  </a:cubicBezTo>
                  <a:cubicBezTo>
                    <a:pt x="45" y="67"/>
                    <a:pt x="46" y="68"/>
                    <a:pt x="48" y="69"/>
                  </a:cubicBezTo>
                  <a:cubicBezTo>
                    <a:pt x="50" y="70"/>
                    <a:pt x="52" y="71"/>
                    <a:pt x="55" y="72"/>
                  </a:cubicBezTo>
                  <a:cubicBezTo>
                    <a:pt x="58" y="73"/>
                    <a:pt x="61" y="74"/>
                    <a:pt x="64" y="74"/>
                  </a:cubicBezTo>
                  <a:cubicBezTo>
                    <a:pt x="67" y="74"/>
                    <a:pt x="70" y="73"/>
                    <a:pt x="73" y="72"/>
                  </a:cubicBezTo>
                  <a:cubicBezTo>
                    <a:pt x="76" y="71"/>
                    <a:pt x="79" y="70"/>
                    <a:pt x="80" y="69"/>
                  </a:cubicBezTo>
                  <a:cubicBezTo>
                    <a:pt x="82" y="68"/>
                    <a:pt x="84" y="67"/>
                    <a:pt x="85" y="66"/>
                  </a:cubicBezTo>
                  <a:cubicBezTo>
                    <a:pt x="87" y="65"/>
                    <a:pt x="88" y="64"/>
                    <a:pt x="88" y="64"/>
                  </a:cubicBezTo>
                  <a:cubicBezTo>
                    <a:pt x="91" y="64"/>
                    <a:pt x="93" y="65"/>
                    <a:pt x="96" y="66"/>
                  </a:cubicBezTo>
                  <a:cubicBezTo>
                    <a:pt x="98" y="67"/>
                    <a:pt x="100" y="68"/>
                    <a:pt x="101" y="69"/>
                  </a:cubicBezTo>
                  <a:cubicBezTo>
                    <a:pt x="103" y="71"/>
                    <a:pt x="104" y="73"/>
                    <a:pt x="106" y="75"/>
                  </a:cubicBezTo>
                  <a:cubicBezTo>
                    <a:pt x="107" y="77"/>
                    <a:pt x="108" y="79"/>
                    <a:pt x="108" y="81"/>
                  </a:cubicBezTo>
                  <a:cubicBezTo>
                    <a:pt x="109" y="84"/>
                    <a:pt x="110" y="86"/>
                    <a:pt x="110" y="89"/>
                  </a:cubicBezTo>
                  <a:cubicBezTo>
                    <a:pt x="111" y="91"/>
                    <a:pt x="111" y="94"/>
                    <a:pt x="111" y="96"/>
                  </a:cubicBezTo>
                  <a:cubicBezTo>
                    <a:pt x="111" y="98"/>
                    <a:pt x="111" y="100"/>
                    <a:pt x="111" y="103"/>
                  </a:cubicBezTo>
                  <a:close/>
                  <a:moveTo>
                    <a:pt x="82" y="25"/>
                  </a:moveTo>
                  <a:cubicBezTo>
                    <a:pt x="87" y="30"/>
                    <a:pt x="90" y="36"/>
                    <a:pt x="90" y="43"/>
                  </a:cubicBezTo>
                  <a:cubicBezTo>
                    <a:pt x="90" y="50"/>
                    <a:pt x="87" y="56"/>
                    <a:pt x="82" y="61"/>
                  </a:cubicBezTo>
                  <a:cubicBezTo>
                    <a:pt x="77" y="66"/>
                    <a:pt x="71" y="69"/>
                    <a:pt x="64" y="69"/>
                  </a:cubicBezTo>
                  <a:cubicBezTo>
                    <a:pt x="57" y="69"/>
                    <a:pt x="51" y="66"/>
                    <a:pt x="46" y="61"/>
                  </a:cubicBezTo>
                  <a:cubicBezTo>
                    <a:pt x="41" y="56"/>
                    <a:pt x="38" y="50"/>
                    <a:pt x="38" y="43"/>
                  </a:cubicBezTo>
                  <a:cubicBezTo>
                    <a:pt x="38" y="36"/>
                    <a:pt x="41" y="30"/>
                    <a:pt x="46" y="25"/>
                  </a:cubicBezTo>
                  <a:cubicBezTo>
                    <a:pt x="51" y="20"/>
                    <a:pt x="57" y="17"/>
                    <a:pt x="64" y="17"/>
                  </a:cubicBezTo>
                  <a:cubicBezTo>
                    <a:pt x="71" y="17"/>
                    <a:pt x="77" y="20"/>
                    <a:pt x="82" y="25"/>
                  </a:cubicBezTo>
                  <a:close/>
                  <a:moveTo>
                    <a:pt x="115" y="5"/>
                  </a:moveTo>
                  <a:cubicBezTo>
                    <a:pt x="118" y="9"/>
                    <a:pt x="120" y="13"/>
                    <a:pt x="120" y="17"/>
                  </a:cubicBezTo>
                  <a:cubicBezTo>
                    <a:pt x="120" y="22"/>
                    <a:pt x="118" y="26"/>
                    <a:pt x="115" y="29"/>
                  </a:cubicBezTo>
                  <a:cubicBezTo>
                    <a:pt x="112" y="33"/>
                    <a:pt x="107" y="34"/>
                    <a:pt x="103" y="34"/>
                  </a:cubicBezTo>
                  <a:cubicBezTo>
                    <a:pt x="98" y="34"/>
                    <a:pt x="94" y="33"/>
                    <a:pt x="91" y="29"/>
                  </a:cubicBezTo>
                  <a:cubicBezTo>
                    <a:pt x="87" y="26"/>
                    <a:pt x="86" y="22"/>
                    <a:pt x="86" y="17"/>
                  </a:cubicBezTo>
                  <a:cubicBezTo>
                    <a:pt x="86" y="13"/>
                    <a:pt x="87" y="9"/>
                    <a:pt x="91" y="5"/>
                  </a:cubicBezTo>
                  <a:cubicBezTo>
                    <a:pt x="94" y="2"/>
                    <a:pt x="98" y="0"/>
                    <a:pt x="103" y="0"/>
                  </a:cubicBezTo>
                  <a:cubicBezTo>
                    <a:pt x="107" y="0"/>
                    <a:pt x="112" y="2"/>
                    <a:pt x="115" y="5"/>
                  </a:cubicBezTo>
                  <a:close/>
                  <a:moveTo>
                    <a:pt x="128" y="58"/>
                  </a:moveTo>
                  <a:cubicBezTo>
                    <a:pt x="128" y="62"/>
                    <a:pt x="127" y="64"/>
                    <a:pt x="125" y="66"/>
                  </a:cubicBezTo>
                  <a:cubicBezTo>
                    <a:pt x="122" y="68"/>
                    <a:pt x="119" y="69"/>
                    <a:pt x="115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2" y="63"/>
                    <a:pt x="96" y="60"/>
                    <a:pt x="89" y="60"/>
                  </a:cubicBezTo>
                  <a:cubicBezTo>
                    <a:pt x="92" y="55"/>
                    <a:pt x="94" y="49"/>
                    <a:pt x="94" y="43"/>
                  </a:cubicBezTo>
                  <a:cubicBezTo>
                    <a:pt x="94" y="42"/>
                    <a:pt x="94" y="40"/>
                    <a:pt x="94" y="39"/>
                  </a:cubicBezTo>
                  <a:cubicBezTo>
                    <a:pt x="97" y="40"/>
                    <a:pt x="100" y="40"/>
                    <a:pt x="103" y="40"/>
                  </a:cubicBezTo>
                  <a:cubicBezTo>
                    <a:pt x="105" y="40"/>
                    <a:pt x="108" y="40"/>
                    <a:pt x="111" y="39"/>
                  </a:cubicBezTo>
                  <a:cubicBezTo>
                    <a:pt x="113" y="38"/>
                    <a:pt x="116" y="37"/>
                    <a:pt x="117" y="36"/>
                  </a:cubicBezTo>
                  <a:cubicBezTo>
                    <a:pt x="119" y="35"/>
                    <a:pt x="120" y="34"/>
                    <a:pt x="120" y="34"/>
                  </a:cubicBezTo>
                  <a:cubicBezTo>
                    <a:pt x="126" y="34"/>
                    <a:pt x="128" y="42"/>
                    <a:pt x="128" y="58"/>
                  </a:cubicBezTo>
                  <a:close/>
                </a:path>
              </a:pathLst>
            </a:custGeom>
            <a:solidFill>
              <a:srgbClr val="4B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52104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3962400" y="5414169"/>
              <a:ext cx="37338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52104"/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Get one solid success before moving 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219202" y="4572002"/>
            <a:ext cx="940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COACH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72911" y="3962400"/>
            <a:ext cx="3847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Mentorship vs. Ownership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86800" y="4343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Give Up 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68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Champions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Dedicate time to help others solve problems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5400" y="46482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Let others fail before teaching them how to succeed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54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Meet regularly with “champions” from different groups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781310" y="6019800"/>
            <a:ext cx="10553690" cy="1600200"/>
            <a:chOff x="228600" y="4038600"/>
            <a:chExt cx="3962400" cy="403860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914400" y="60198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19602" y="64008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DevOps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 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96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Sponsor Local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/Events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Plan a 1-day event to showcase demos, talks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66802" y="6629402"/>
            <a:ext cx="12538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NURTURE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2911" y="6019800"/>
            <a:ext cx="343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Maintaining Momentum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686800" y="6400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Training Program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868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Gather Regular Feedback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720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The local community can be a great recruiting source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154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an internal training program to speed education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154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Survey Chef users to see where pain points might be</a:t>
            </a:r>
          </a:p>
        </p:txBody>
      </p:sp>
      <p:sp>
        <p:nvSpPr>
          <p:cNvPr id="51" name="Rectangle 50"/>
          <p:cNvSpPr/>
          <p:nvPr/>
        </p:nvSpPr>
        <p:spPr bwMode="auto">
          <a:xfrm rot="5400000">
            <a:off x="1638301" y="57531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5400000">
            <a:off x="1638301" y="5600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 bwMode="auto">
          <a:xfrm rot="5400000">
            <a:off x="1638301" y="5448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3124202" y="2438401"/>
            <a:ext cx="837813" cy="657225"/>
          </a:xfrm>
          <a:custGeom>
            <a:avLst/>
            <a:gdLst>
              <a:gd name="T0" fmla="*/ 88 w 120"/>
              <a:gd name="T1" fmla="*/ 17 h 94"/>
              <a:gd name="T2" fmla="*/ 94 w 120"/>
              <a:gd name="T3" fmla="*/ 34 h 94"/>
              <a:gd name="T4" fmla="*/ 88 w 120"/>
              <a:gd name="T5" fmla="*/ 52 h 94"/>
              <a:gd name="T6" fmla="*/ 71 w 120"/>
              <a:gd name="T7" fmla="*/ 64 h 94"/>
              <a:gd name="T8" fmla="*/ 47 w 120"/>
              <a:gd name="T9" fmla="*/ 69 h 94"/>
              <a:gd name="T10" fmla="*/ 35 w 120"/>
              <a:gd name="T11" fmla="*/ 68 h 94"/>
              <a:gd name="T12" fmla="*/ 17 w 120"/>
              <a:gd name="T13" fmla="*/ 76 h 94"/>
              <a:gd name="T14" fmla="*/ 11 w 120"/>
              <a:gd name="T15" fmla="*/ 77 h 94"/>
              <a:gd name="T16" fmla="*/ 11 w 120"/>
              <a:gd name="T17" fmla="*/ 77 h 94"/>
              <a:gd name="T18" fmla="*/ 9 w 120"/>
              <a:gd name="T19" fmla="*/ 77 h 94"/>
              <a:gd name="T20" fmla="*/ 9 w 120"/>
              <a:gd name="T21" fmla="*/ 75 h 94"/>
              <a:gd name="T22" fmla="*/ 8 w 120"/>
              <a:gd name="T23" fmla="*/ 75 h 94"/>
              <a:gd name="T24" fmla="*/ 9 w 120"/>
              <a:gd name="T25" fmla="*/ 74 h 94"/>
              <a:gd name="T26" fmla="*/ 9 w 120"/>
              <a:gd name="T27" fmla="*/ 74 h 94"/>
              <a:gd name="T28" fmla="*/ 9 w 120"/>
              <a:gd name="T29" fmla="*/ 74 h 94"/>
              <a:gd name="T30" fmla="*/ 9 w 120"/>
              <a:gd name="T31" fmla="*/ 73 h 94"/>
              <a:gd name="T32" fmla="*/ 9 w 120"/>
              <a:gd name="T33" fmla="*/ 73 h 94"/>
              <a:gd name="T34" fmla="*/ 10 w 120"/>
              <a:gd name="T35" fmla="*/ 73 h 94"/>
              <a:gd name="T36" fmla="*/ 10 w 120"/>
              <a:gd name="T37" fmla="*/ 72 h 94"/>
              <a:gd name="T38" fmla="*/ 11 w 120"/>
              <a:gd name="T39" fmla="*/ 71 h 94"/>
              <a:gd name="T40" fmla="*/ 13 w 120"/>
              <a:gd name="T41" fmla="*/ 69 h 94"/>
              <a:gd name="T42" fmla="*/ 15 w 120"/>
              <a:gd name="T43" fmla="*/ 67 h 94"/>
              <a:gd name="T44" fmla="*/ 16 w 120"/>
              <a:gd name="T45" fmla="*/ 64 h 94"/>
              <a:gd name="T46" fmla="*/ 18 w 120"/>
              <a:gd name="T47" fmla="*/ 61 h 94"/>
              <a:gd name="T48" fmla="*/ 5 w 120"/>
              <a:gd name="T49" fmla="*/ 49 h 94"/>
              <a:gd name="T50" fmla="*/ 0 w 120"/>
              <a:gd name="T51" fmla="*/ 34 h 94"/>
              <a:gd name="T52" fmla="*/ 6 w 120"/>
              <a:gd name="T53" fmla="*/ 17 h 94"/>
              <a:gd name="T54" fmla="*/ 23 w 120"/>
              <a:gd name="T55" fmla="*/ 5 h 94"/>
              <a:gd name="T56" fmla="*/ 47 w 120"/>
              <a:gd name="T57" fmla="*/ 0 h 94"/>
              <a:gd name="T58" fmla="*/ 71 w 120"/>
              <a:gd name="T59" fmla="*/ 5 h 94"/>
              <a:gd name="T60" fmla="*/ 88 w 120"/>
              <a:gd name="T61" fmla="*/ 17 h 94"/>
              <a:gd name="T62" fmla="*/ 120 w 120"/>
              <a:gd name="T63" fmla="*/ 51 h 94"/>
              <a:gd name="T64" fmla="*/ 115 w 120"/>
              <a:gd name="T65" fmla="*/ 66 h 94"/>
              <a:gd name="T66" fmla="*/ 102 w 120"/>
              <a:gd name="T67" fmla="*/ 78 h 94"/>
              <a:gd name="T68" fmla="*/ 103 w 120"/>
              <a:gd name="T69" fmla="*/ 81 h 94"/>
              <a:gd name="T70" fmla="*/ 105 w 120"/>
              <a:gd name="T71" fmla="*/ 84 h 94"/>
              <a:gd name="T72" fmla="*/ 107 w 120"/>
              <a:gd name="T73" fmla="*/ 86 h 94"/>
              <a:gd name="T74" fmla="*/ 108 w 120"/>
              <a:gd name="T75" fmla="*/ 88 h 94"/>
              <a:gd name="T76" fmla="*/ 110 w 120"/>
              <a:gd name="T77" fmla="*/ 89 h 94"/>
              <a:gd name="T78" fmla="*/ 110 w 120"/>
              <a:gd name="T79" fmla="*/ 90 h 94"/>
              <a:gd name="T80" fmla="*/ 110 w 120"/>
              <a:gd name="T81" fmla="*/ 90 h 94"/>
              <a:gd name="T82" fmla="*/ 111 w 120"/>
              <a:gd name="T83" fmla="*/ 90 h 94"/>
              <a:gd name="T84" fmla="*/ 111 w 120"/>
              <a:gd name="T85" fmla="*/ 91 h 94"/>
              <a:gd name="T86" fmla="*/ 111 w 120"/>
              <a:gd name="T87" fmla="*/ 91 h 94"/>
              <a:gd name="T88" fmla="*/ 111 w 120"/>
              <a:gd name="T89" fmla="*/ 91 h 94"/>
              <a:gd name="T90" fmla="*/ 111 w 120"/>
              <a:gd name="T91" fmla="*/ 92 h 94"/>
              <a:gd name="T92" fmla="*/ 111 w 120"/>
              <a:gd name="T93" fmla="*/ 92 h 94"/>
              <a:gd name="T94" fmla="*/ 110 w 120"/>
              <a:gd name="T95" fmla="*/ 94 h 94"/>
              <a:gd name="T96" fmla="*/ 109 w 120"/>
              <a:gd name="T97" fmla="*/ 94 h 94"/>
              <a:gd name="T98" fmla="*/ 103 w 120"/>
              <a:gd name="T99" fmla="*/ 93 h 94"/>
              <a:gd name="T100" fmla="*/ 85 w 120"/>
              <a:gd name="T101" fmla="*/ 85 h 94"/>
              <a:gd name="T102" fmla="*/ 73 w 120"/>
              <a:gd name="T103" fmla="*/ 86 h 94"/>
              <a:gd name="T104" fmla="*/ 41 w 120"/>
              <a:gd name="T105" fmla="*/ 77 h 94"/>
              <a:gd name="T106" fmla="*/ 47 w 120"/>
              <a:gd name="T107" fmla="*/ 77 h 94"/>
              <a:gd name="T108" fmla="*/ 68 w 120"/>
              <a:gd name="T109" fmla="*/ 74 h 94"/>
              <a:gd name="T110" fmla="*/ 85 w 120"/>
              <a:gd name="T111" fmla="*/ 66 h 94"/>
              <a:gd name="T112" fmla="*/ 98 w 120"/>
              <a:gd name="T113" fmla="*/ 51 h 94"/>
              <a:gd name="T114" fmla="*/ 103 w 120"/>
              <a:gd name="T115" fmla="*/ 34 h 94"/>
              <a:gd name="T116" fmla="*/ 101 w 120"/>
              <a:gd name="T117" fmla="*/ 24 h 94"/>
              <a:gd name="T118" fmla="*/ 115 w 120"/>
              <a:gd name="T119" fmla="*/ 36 h 94"/>
              <a:gd name="T120" fmla="*/ 120 w 120"/>
              <a:gd name="T121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0" h="94">
                <a:moveTo>
                  <a:pt x="88" y="17"/>
                </a:moveTo>
                <a:cubicBezTo>
                  <a:pt x="92" y="22"/>
                  <a:pt x="94" y="28"/>
                  <a:pt x="94" y="34"/>
                </a:cubicBezTo>
                <a:cubicBezTo>
                  <a:pt x="94" y="41"/>
                  <a:pt x="92" y="46"/>
                  <a:pt x="88" y="52"/>
                </a:cubicBezTo>
                <a:cubicBezTo>
                  <a:pt x="84" y="57"/>
                  <a:pt x="78" y="61"/>
                  <a:pt x="71" y="64"/>
                </a:cubicBezTo>
                <a:cubicBezTo>
                  <a:pt x="63" y="67"/>
                  <a:pt x="56" y="69"/>
                  <a:pt x="47" y="69"/>
                </a:cubicBezTo>
                <a:cubicBezTo>
                  <a:pt x="43" y="69"/>
                  <a:pt x="39" y="68"/>
                  <a:pt x="35" y="68"/>
                </a:cubicBezTo>
                <a:cubicBezTo>
                  <a:pt x="30" y="71"/>
                  <a:pt x="24" y="74"/>
                  <a:pt x="17" y="76"/>
                </a:cubicBezTo>
                <a:cubicBezTo>
                  <a:pt x="15" y="76"/>
                  <a:pt x="13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9" y="77"/>
                </a:cubicBezTo>
                <a:cubicBezTo>
                  <a:pt x="9" y="76"/>
                  <a:pt x="9" y="76"/>
                  <a:pt x="9" y="75"/>
                </a:cubicBez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8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1" y="71"/>
                  <a:pt x="11" y="71"/>
                </a:cubicBezTo>
                <a:cubicBezTo>
                  <a:pt x="12" y="70"/>
                  <a:pt x="13" y="69"/>
                  <a:pt x="13" y="69"/>
                </a:cubicBezTo>
                <a:cubicBezTo>
                  <a:pt x="14" y="68"/>
                  <a:pt x="14" y="68"/>
                  <a:pt x="15" y="67"/>
                </a:cubicBezTo>
                <a:cubicBezTo>
                  <a:pt x="15" y="66"/>
                  <a:pt x="16" y="65"/>
                  <a:pt x="16" y="64"/>
                </a:cubicBezTo>
                <a:cubicBezTo>
                  <a:pt x="17" y="63"/>
                  <a:pt x="17" y="62"/>
                  <a:pt x="18" y="61"/>
                </a:cubicBezTo>
                <a:cubicBezTo>
                  <a:pt x="12" y="58"/>
                  <a:pt x="8" y="54"/>
                  <a:pt x="5" y="49"/>
                </a:cubicBezTo>
                <a:cubicBezTo>
                  <a:pt x="1" y="45"/>
                  <a:pt x="0" y="40"/>
                  <a:pt x="0" y="34"/>
                </a:cubicBezTo>
                <a:cubicBezTo>
                  <a:pt x="0" y="28"/>
                  <a:pt x="2" y="22"/>
                  <a:pt x="6" y="17"/>
                </a:cubicBezTo>
                <a:cubicBezTo>
                  <a:pt x="10" y="12"/>
                  <a:pt x="16" y="8"/>
                  <a:pt x="23" y="5"/>
                </a:cubicBezTo>
                <a:cubicBezTo>
                  <a:pt x="31" y="2"/>
                  <a:pt x="39" y="0"/>
                  <a:pt x="47" y="0"/>
                </a:cubicBezTo>
                <a:cubicBezTo>
                  <a:pt x="56" y="0"/>
                  <a:pt x="63" y="2"/>
                  <a:pt x="71" y="5"/>
                </a:cubicBezTo>
                <a:cubicBezTo>
                  <a:pt x="78" y="8"/>
                  <a:pt x="84" y="12"/>
                  <a:pt x="88" y="17"/>
                </a:cubicBezTo>
                <a:close/>
                <a:moveTo>
                  <a:pt x="120" y="51"/>
                </a:moveTo>
                <a:cubicBezTo>
                  <a:pt x="120" y="57"/>
                  <a:pt x="118" y="62"/>
                  <a:pt x="115" y="66"/>
                </a:cubicBezTo>
                <a:cubicBezTo>
                  <a:pt x="112" y="71"/>
                  <a:pt x="108" y="75"/>
                  <a:pt x="102" y="78"/>
                </a:cubicBezTo>
                <a:cubicBezTo>
                  <a:pt x="103" y="79"/>
                  <a:pt x="103" y="80"/>
                  <a:pt x="103" y="81"/>
                </a:cubicBezTo>
                <a:cubicBezTo>
                  <a:pt x="104" y="82"/>
                  <a:pt x="104" y="83"/>
                  <a:pt x="105" y="84"/>
                </a:cubicBezTo>
                <a:cubicBezTo>
                  <a:pt x="106" y="85"/>
                  <a:pt x="106" y="85"/>
                  <a:pt x="107" y="86"/>
                </a:cubicBezTo>
                <a:cubicBezTo>
                  <a:pt x="107" y="86"/>
                  <a:pt x="108" y="87"/>
                  <a:pt x="108" y="88"/>
                </a:cubicBezTo>
                <a:cubicBezTo>
                  <a:pt x="109" y="89"/>
                  <a:pt x="110" y="89"/>
                  <a:pt x="110" y="89"/>
                </a:cubicBezTo>
                <a:cubicBezTo>
                  <a:pt x="110" y="89"/>
                  <a:pt x="110" y="90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3"/>
                  <a:pt x="111" y="93"/>
                  <a:pt x="110" y="94"/>
                </a:cubicBezTo>
                <a:cubicBezTo>
                  <a:pt x="110" y="94"/>
                  <a:pt x="109" y="94"/>
                  <a:pt x="109" y="94"/>
                </a:cubicBezTo>
                <a:cubicBezTo>
                  <a:pt x="107" y="94"/>
                  <a:pt x="105" y="94"/>
                  <a:pt x="103" y="93"/>
                </a:cubicBezTo>
                <a:cubicBezTo>
                  <a:pt x="96" y="91"/>
                  <a:pt x="90" y="89"/>
                  <a:pt x="85" y="85"/>
                </a:cubicBezTo>
                <a:cubicBezTo>
                  <a:pt x="81" y="85"/>
                  <a:pt x="77" y="86"/>
                  <a:pt x="73" y="86"/>
                </a:cubicBezTo>
                <a:cubicBezTo>
                  <a:pt x="61" y="86"/>
                  <a:pt x="50" y="83"/>
                  <a:pt x="41" y="77"/>
                </a:cubicBezTo>
                <a:cubicBezTo>
                  <a:pt x="44" y="77"/>
                  <a:pt x="46" y="77"/>
                  <a:pt x="47" y="77"/>
                </a:cubicBezTo>
                <a:cubicBezTo>
                  <a:pt x="54" y="77"/>
                  <a:pt x="61" y="76"/>
                  <a:pt x="68" y="74"/>
                </a:cubicBezTo>
                <a:cubicBezTo>
                  <a:pt x="74" y="72"/>
                  <a:pt x="80" y="69"/>
                  <a:pt x="85" y="66"/>
                </a:cubicBezTo>
                <a:cubicBezTo>
                  <a:pt x="91" y="61"/>
                  <a:pt x="95" y="57"/>
                  <a:pt x="98" y="51"/>
                </a:cubicBezTo>
                <a:cubicBezTo>
                  <a:pt x="101" y="46"/>
                  <a:pt x="103" y="40"/>
                  <a:pt x="103" y="34"/>
                </a:cubicBezTo>
                <a:cubicBezTo>
                  <a:pt x="103" y="31"/>
                  <a:pt x="102" y="27"/>
                  <a:pt x="101" y="24"/>
                </a:cubicBezTo>
                <a:cubicBezTo>
                  <a:pt x="107" y="27"/>
                  <a:pt x="112" y="31"/>
                  <a:pt x="115" y="36"/>
                </a:cubicBezTo>
                <a:cubicBezTo>
                  <a:pt x="118" y="41"/>
                  <a:pt x="120" y="46"/>
                  <a:pt x="120" y="51"/>
                </a:cubicBezTo>
                <a:close/>
              </a:path>
            </a:pathLst>
          </a:custGeom>
          <a:solidFill>
            <a:srgbClr val="6CB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3200400" y="6553200"/>
            <a:ext cx="838200" cy="722689"/>
          </a:xfrm>
          <a:custGeom>
            <a:avLst/>
            <a:gdLst>
              <a:gd name="T0" fmla="*/ 95 w 120"/>
              <a:gd name="T1" fmla="*/ 62 h 103"/>
              <a:gd name="T2" fmla="*/ 95 w 120"/>
              <a:gd name="T3" fmla="*/ 83 h 103"/>
              <a:gd name="T4" fmla="*/ 89 w 120"/>
              <a:gd name="T5" fmla="*/ 97 h 103"/>
              <a:gd name="T6" fmla="*/ 75 w 120"/>
              <a:gd name="T7" fmla="*/ 103 h 103"/>
              <a:gd name="T8" fmla="*/ 20 w 120"/>
              <a:gd name="T9" fmla="*/ 103 h 103"/>
              <a:gd name="T10" fmla="*/ 6 w 120"/>
              <a:gd name="T11" fmla="*/ 97 h 103"/>
              <a:gd name="T12" fmla="*/ 0 w 120"/>
              <a:gd name="T13" fmla="*/ 83 h 103"/>
              <a:gd name="T14" fmla="*/ 0 w 120"/>
              <a:gd name="T15" fmla="*/ 28 h 103"/>
              <a:gd name="T16" fmla="*/ 6 w 120"/>
              <a:gd name="T17" fmla="*/ 14 h 103"/>
              <a:gd name="T18" fmla="*/ 20 w 120"/>
              <a:gd name="T19" fmla="*/ 8 h 103"/>
              <a:gd name="T20" fmla="*/ 67 w 120"/>
              <a:gd name="T21" fmla="*/ 8 h 103"/>
              <a:gd name="T22" fmla="*/ 68 w 120"/>
              <a:gd name="T23" fmla="*/ 9 h 103"/>
              <a:gd name="T24" fmla="*/ 69 w 120"/>
              <a:gd name="T25" fmla="*/ 11 h 103"/>
              <a:gd name="T26" fmla="*/ 69 w 120"/>
              <a:gd name="T27" fmla="*/ 15 h 103"/>
              <a:gd name="T28" fmla="*/ 68 w 120"/>
              <a:gd name="T29" fmla="*/ 16 h 103"/>
              <a:gd name="T30" fmla="*/ 67 w 120"/>
              <a:gd name="T31" fmla="*/ 17 h 103"/>
              <a:gd name="T32" fmla="*/ 20 w 120"/>
              <a:gd name="T33" fmla="*/ 17 h 103"/>
              <a:gd name="T34" fmla="*/ 12 w 120"/>
              <a:gd name="T35" fmla="*/ 20 h 103"/>
              <a:gd name="T36" fmla="*/ 9 w 120"/>
              <a:gd name="T37" fmla="*/ 28 h 103"/>
              <a:gd name="T38" fmla="*/ 9 w 120"/>
              <a:gd name="T39" fmla="*/ 83 h 103"/>
              <a:gd name="T40" fmla="*/ 12 w 120"/>
              <a:gd name="T41" fmla="*/ 91 h 103"/>
              <a:gd name="T42" fmla="*/ 20 w 120"/>
              <a:gd name="T43" fmla="*/ 94 h 103"/>
              <a:gd name="T44" fmla="*/ 75 w 120"/>
              <a:gd name="T45" fmla="*/ 94 h 103"/>
              <a:gd name="T46" fmla="*/ 83 w 120"/>
              <a:gd name="T47" fmla="*/ 91 h 103"/>
              <a:gd name="T48" fmla="*/ 86 w 120"/>
              <a:gd name="T49" fmla="*/ 83 h 103"/>
              <a:gd name="T50" fmla="*/ 86 w 120"/>
              <a:gd name="T51" fmla="*/ 62 h 103"/>
              <a:gd name="T52" fmla="*/ 87 w 120"/>
              <a:gd name="T53" fmla="*/ 60 h 103"/>
              <a:gd name="T54" fmla="*/ 88 w 120"/>
              <a:gd name="T55" fmla="*/ 60 h 103"/>
              <a:gd name="T56" fmla="*/ 93 w 120"/>
              <a:gd name="T57" fmla="*/ 60 h 103"/>
              <a:gd name="T58" fmla="*/ 94 w 120"/>
              <a:gd name="T59" fmla="*/ 60 h 103"/>
              <a:gd name="T60" fmla="*/ 95 w 120"/>
              <a:gd name="T61" fmla="*/ 62 h 103"/>
              <a:gd name="T62" fmla="*/ 120 w 120"/>
              <a:gd name="T63" fmla="*/ 4 h 103"/>
              <a:gd name="T64" fmla="*/ 120 w 120"/>
              <a:gd name="T65" fmla="*/ 38 h 103"/>
              <a:gd name="T66" fmla="*/ 119 w 120"/>
              <a:gd name="T67" fmla="*/ 41 h 103"/>
              <a:gd name="T68" fmla="*/ 116 w 120"/>
              <a:gd name="T69" fmla="*/ 43 h 103"/>
              <a:gd name="T70" fmla="*/ 113 w 120"/>
              <a:gd name="T71" fmla="*/ 41 h 103"/>
              <a:gd name="T72" fmla="*/ 101 w 120"/>
              <a:gd name="T73" fmla="*/ 30 h 103"/>
              <a:gd name="T74" fmla="*/ 58 w 120"/>
              <a:gd name="T75" fmla="*/ 73 h 103"/>
              <a:gd name="T76" fmla="*/ 56 w 120"/>
              <a:gd name="T77" fmla="*/ 74 h 103"/>
              <a:gd name="T78" fmla="*/ 55 w 120"/>
              <a:gd name="T79" fmla="*/ 73 h 103"/>
              <a:gd name="T80" fmla="*/ 47 w 120"/>
              <a:gd name="T81" fmla="*/ 66 h 103"/>
              <a:gd name="T82" fmla="*/ 46 w 120"/>
              <a:gd name="T83" fmla="*/ 64 h 103"/>
              <a:gd name="T84" fmla="*/ 47 w 120"/>
              <a:gd name="T85" fmla="*/ 63 h 103"/>
              <a:gd name="T86" fmla="*/ 91 w 120"/>
              <a:gd name="T87" fmla="*/ 19 h 103"/>
              <a:gd name="T88" fmla="*/ 79 w 120"/>
              <a:gd name="T89" fmla="*/ 7 h 103"/>
              <a:gd name="T90" fmla="*/ 78 w 120"/>
              <a:gd name="T91" fmla="*/ 4 h 103"/>
              <a:gd name="T92" fmla="*/ 79 w 120"/>
              <a:gd name="T93" fmla="*/ 1 h 103"/>
              <a:gd name="T94" fmla="*/ 82 w 120"/>
              <a:gd name="T95" fmla="*/ 0 h 103"/>
              <a:gd name="T96" fmla="*/ 116 w 120"/>
              <a:gd name="T97" fmla="*/ 0 h 103"/>
              <a:gd name="T98" fmla="*/ 119 w 120"/>
              <a:gd name="T99" fmla="*/ 1 h 103"/>
              <a:gd name="T100" fmla="*/ 120 w 120"/>
              <a:gd name="T101" fmla="*/ 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0" h="103">
                <a:moveTo>
                  <a:pt x="95" y="62"/>
                </a:moveTo>
                <a:cubicBezTo>
                  <a:pt x="95" y="83"/>
                  <a:pt x="95" y="83"/>
                  <a:pt x="95" y="83"/>
                </a:cubicBezTo>
                <a:cubicBezTo>
                  <a:pt x="95" y="89"/>
                  <a:pt x="93" y="93"/>
                  <a:pt x="89" y="97"/>
                </a:cubicBezTo>
                <a:cubicBezTo>
                  <a:pt x="85" y="101"/>
                  <a:pt x="81" y="103"/>
                  <a:pt x="75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14" y="103"/>
                  <a:pt x="10" y="101"/>
                  <a:pt x="6" y="97"/>
                </a:cubicBezTo>
                <a:cubicBezTo>
                  <a:pt x="2" y="93"/>
                  <a:pt x="0" y="8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2"/>
                  <a:pt x="2" y="18"/>
                  <a:pt x="6" y="14"/>
                </a:cubicBezTo>
                <a:cubicBezTo>
                  <a:pt x="10" y="10"/>
                  <a:pt x="14" y="8"/>
                  <a:pt x="20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8" y="9"/>
                  <a:pt x="68" y="9"/>
                </a:cubicBezTo>
                <a:cubicBezTo>
                  <a:pt x="69" y="9"/>
                  <a:pt x="69" y="10"/>
                  <a:pt x="69" y="11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6"/>
                  <a:pt x="68" y="16"/>
                </a:cubicBezTo>
                <a:cubicBezTo>
                  <a:pt x="68" y="17"/>
                  <a:pt x="67" y="17"/>
                  <a:pt x="67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9" y="25"/>
                  <a:pt x="9" y="28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86"/>
                  <a:pt x="10" y="89"/>
                  <a:pt x="12" y="91"/>
                </a:cubicBezTo>
                <a:cubicBezTo>
                  <a:pt x="14" y="93"/>
                  <a:pt x="17" y="94"/>
                  <a:pt x="20" y="94"/>
                </a:cubicBezTo>
                <a:cubicBezTo>
                  <a:pt x="75" y="94"/>
                  <a:pt x="75" y="94"/>
                  <a:pt x="75" y="94"/>
                </a:cubicBezTo>
                <a:cubicBezTo>
                  <a:pt x="78" y="94"/>
                  <a:pt x="81" y="93"/>
                  <a:pt x="83" y="91"/>
                </a:cubicBezTo>
                <a:cubicBezTo>
                  <a:pt x="85" y="89"/>
                  <a:pt x="86" y="86"/>
                  <a:pt x="86" y="83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61"/>
                  <a:pt x="86" y="61"/>
                  <a:pt x="87" y="60"/>
                </a:cubicBezTo>
                <a:cubicBezTo>
                  <a:pt x="87" y="60"/>
                  <a:pt x="88" y="60"/>
                  <a:pt x="88" y="60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60"/>
                  <a:pt x="94" y="60"/>
                  <a:pt x="94" y="60"/>
                </a:cubicBezTo>
                <a:cubicBezTo>
                  <a:pt x="94" y="61"/>
                  <a:pt x="95" y="61"/>
                  <a:pt x="95" y="62"/>
                </a:cubicBezTo>
                <a:close/>
                <a:moveTo>
                  <a:pt x="120" y="4"/>
                </a:moveTo>
                <a:cubicBezTo>
                  <a:pt x="120" y="38"/>
                  <a:pt x="120" y="38"/>
                  <a:pt x="120" y="38"/>
                </a:cubicBezTo>
                <a:cubicBezTo>
                  <a:pt x="120" y="40"/>
                  <a:pt x="120" y="41"/>
                  <a:pt x="119" y="41"/>
                </a:cubicBezTo>
                <a:cubicBezTo>
                  <a:pt x="118" y="42"/>
                  <a:pt x="117" y="43"/>
                  <a:pt x="116" y="43"/>
                </a:cubicBezTo>
                <a:cubicBezTo>
                  <a:pt x="115" y="43"/>
                  <a:pt x="114" y="42"/>
                  <a:pt x="113" y="41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58" y="73"/>
                  <a:pt x="58" y="73"/>
                  <a:pt x="58" y="73"/>
                </a:cubicBezTo>
                <a:cubicBezTo>
                  <a:pt x="57" y="74"/>
                  <a:pt x="57" y="74"/>
                  <a:pt x="56" y="74"/>
                </a:cubicBezTo>
                <a:cubicBezTo>
                  <a:pt x="56" y="74"/>
                  <a:pt x="55" y="74"/>
                  <a:pt x="55" y="73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5"/>
                  <a:pt x="46" y="65"/>
                  <a:pt x="46" y="64"/>
                </a:cubicBezTo>
                <a:cubicBezTo>
                  <a:pt x="46" y="64"/>
                  <a:pt x="46" y="63"/>
                  <a:pt x="47" y="63"/>
                </a:cubicBezTo>
                <a:cubicBezTo>
                  <a:pt x="91" y="19"/>
                  <a:pt x="91" y="19"/>
                  <a:pt x="91" y="19"/>
                </a:cubicBezTo>
                <a:cubicBezTo>
                  <a:pt x="79" y="7"/>
                  <a:pt x="79" y="7"/>
                  <a:pt x="79" y="7"/>
                </a:cubicBezTo>
                <a:cubicBezTo>
                  <a:pt x="78" y="6"/>
                  <a:pt x="78" y="5"/>
                  <a:pt x="78" y="4"/>
                </a:cubicBezTo>
                <a:cubicBezTo>
                  <a:pt x="78" y="3"/>
                  <a:pt x="78" y="2"/>
                  <a:pt x="79" y="1"/>
                </a:cubicBezTo>
                <a:cubicBezTo>
                  <a:pt x="80" y="0"/>
                  <a:pt x="81" y="0"/>
                  <a:pt x="82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8" y="0"/>
                  <a:pt x="119" y="1"/>
                </a:cubicBezTo>
                <a:cubicBezTo>
                  <a:pt x="120" y="2"/>
                  <a:pt x="120" y="3"/>
                  <a:pt x="120" y="4"/>
                </a:cubicBezTo>
                <a:close/>
              </a:path>
            </a:pathLst>
          </a:custGeom>
          <a:solidFill>
            <a:srgbClr val="FBAA1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7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You are responsible…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For your learning</a:t>
            </a:r>
          </a:p>
          <a:p>
            <a:r>
              <a:rPr lang="en-US" sz="3600" dirty="0" smtClean="0"/>
              <a:t>For your development</a:t>
            </a:r>
          </a:p>
          <a:p>
            <a:r>
              <a:rPr lang="en-US" sz="3600" dirty="0" smtClean="0"/>
              <a:t>For your career</a:t>
            </a:r>
          </a:p>
          <a:p>
            <a:r>
              <a:rPr lang="en-US" sz="3600" dirty="0" smtClean="0"/>
              <a:t>For your teammates</a:t>
            </a:r>
          </a:p>
          <a:p>
            <a:r>
              <a:rPr lang="en-US" sz="3600" dirty="0" smtClean="0"/>
              <a:t>For lots of important things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6039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…but you are not alone!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Find a mentor</a:t>
            </a:r>
          </a:p>
          <a:p>
            <a:r>
              <a:rPr lang="en-US" sz="3600" dirty="0" smtClean="0"/>
              <a:t>Lean on your peers</a:t>
            </a:r>
          </a:p>
          <a:p>
            <a:r>
              <a:rPr lang="en-US" sz="3600" dirty="0" smtClean="0"/>
              <a:t>Mentor someone</a:t>
            </a:r>
          </a:p>
          <a:p>
            <a:r>
              <a:rPr lang="en-US" sz="3600" dirty="0" smtClean="0"/>
              <a:t>Give back</a:t>
            </a:r>
          </a:p>
        </p:txBody>
      </p:sp>
    </p:spTree>
    <p:extLst>
      <p:ext uri="{BB962C8B-B14F-4D97-AF65-F5344CB8AC3E}">
        <p14:creationId xmlns:p14="http://schemas.microsoft.com/office/powerpoint/2010/main" val="386897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48640"/>
            <a:ext cx="13411200" cy="606576"/>
          </a:xfrm>
        </p:spPr>
        <p:txBody>
          <a:bodyPr/>
          <a:lstStyle/>
          <a:p>
            <a:r>
              <a:rPr lang="en-US" dirty="0" smtClean="0"/>
              <a:t>Get involved!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Be active in the community</a:t>
            </a:r>
          </a:p>
          <a:p>
            <a:r>
              <a:rPr lang="en-US" sz="3600" dirty="0" smtClean="0"/>
              <a:t>Step out of the echo chamber</a:t>
            </a:r>
          </a:p>
          <a:p>
            <a:r>
              <a:rPr lang="en-US" sz="3600" dirty="0" smtClean="0"/>
              <a:t>Step out of your comfort zone</a:t>
            </a:r>
          </a:p>
          <a:p>
            <a:endParaRPr lang="en-US" sz="3600" dirty="0"/>
          </a:p>
          <a:p>
            <a:r>
              <a:rPr lang="en-US" sz="3600" dirty="0" smtClean="0"/>
              <a:t>Don’t fight stupid, make more awesome!</a:t>
            </a:r>
          </a:p>
          <a:p>
            <a:pPr lvl="2"/>
            <a:r>
              <a:rPr lang="en-US" sz="2800" dirty="0" smtClean="0"/>
              <a:t>Jesse Robbins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1909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RailsConf</a:t>
            </a:r>
            <a:r>
              <a:rPr lang="en-US" dirty="0" smtClean="0"/>
              <a:t> 2010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hedule__All_sessions__RailsConf_2010_-_O_Reilly_Conferences__June_07_-_10__2010__Baltimore__MD_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0" y="3200401"/>
            <a:ext cx="11125200" cy="2682240"/>
          </a:xfrm>
          <a:prstGeom prst="rect">
            <a:avLst/>
          </a:prstGeom>
        </p:spPr>
      </p:pic>
      <p:pic>
        <p:nvPicPr>
          <p:cNvPr id="6" name="Picture 5" descr="Schedule__All_sessions__RailsConf_2010_-_O_Reilly_Conferences__June_07_-_10__2010__Baltimore__MD_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71600"/>
            <a:ext cx="981456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8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924" y="-620802"/>
            <a:ext cx="14637326" cy="947121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/>
          <p:nvPr/>
        </p:nvSpPr>
        <p:spPr>
          <a:xfrm>
            <a:off x="13672677" y="7134083"/>
            <a:ext cx="761942" cy="889114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txBody>
          <a:bodyPr lIns="91440" tIns="45720" rIns="91440" bIns="45720" anchor="ctr" anchorCtr="0">
            <a:noAutofit/>
          </a:bodyPr>
          <a:lstStyle/>
          <a:p>
            <a:pPr algn="ctr" defTabSz="1463040"/>
            <a:endParaRPr sz="2400" kern="0">
              <a:solidFill>
                <a:srgbClr val="FFFFFF"/>
              </a:solidFill>
              <a:latin typeface="Cabin"/>
              <a:ea typeface="Cabin"/>
              <a:cs typeface="Cabin"/>
              <a:sym typeface="Cabin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38506228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Shape 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924" y="-620802"/>
            <a:ext cx="14637326" cy="9471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0396520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609604" y="1670582"/>
            <a:ext cx="13408798" cy="4811520"/>
          </a:xfrm>
          <a:prstGeom prst="rect">
            <a:avLst/>
          </a:prstGeom>
        </p:spPr>
        <p:txBody>
          <a:bodyPr/>
          <a:lstStyle/>
          <a:p>
            <a:pPr marL="165736" indent="0">
              <a:buNone/>
            </a:pPr>
            <a:r>
              <a:rPr lang="en-US" dirty="0" smtClean="0"/>
              <a:t>VP, Community Development at Chef</a:t>
            </a:r>
          </a:p>
          <a:p>
            <a:pPr marL="165736" indent="0">
              <a:buNone/>
            </a:pPr>
            <a:r>
              <a:rPr lang="en-US" dirty="0" smtClean="0"/>
              <a:t>Co-host of the Food Fight Show Podcast</a:t>
            </a:r>
          </a:p>
          <a:p>
            <a:pPr marL="165736" indent="0">
              <a:buNone/>
            </a:pP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http://ei.chef.io</a:t>
            </a: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Love eggs – </a:t>
            </a:r>
            <a:r>
              <a:rPr lang="en-US" dirty="0" smtClean="0">
                <a:hlinkClick r:id="rId3"/>
              </a:rPr>
              <a:t>http://eggs.chef.io</a:t>
            </a:r>
            <a:endParaRPr lang="en-US" dirty="0" smtClean="0"/>
          </a:p>
          <a:p>
            <a:pPr marL="165736" indent="0">
              <a:buNone/>
            </a:pPr>
            <a:r>
              <a:rPr lang="en-US" dirty="0" smtClean="0"/>
              <a:t>Part-</a:t>
            </a:r>
            <a:r>
              <a:rPr lang="en-US" dirty="0"/>
              <a:t>time detective - </a:t>
            </a:r>
            <a:r>
              <a:rPr lang="en-US" dirty="0">
                <a:hlinkClick r:id="rId4"/>
              </a:rPr>
              <a:t>http://bit.ly/</a:t>
            </a:r>
            <a:r>
              <a:rPr lang="en-US" dirty="0" smtClean="0">
                <a:hlinkClick r:id="rId4"/>
              </a:rPr>
              <a:t>detectivedecker</a:t>
            </a:r>
            <a:r>
              <a:rPr lang="en-US" dirty="0" smtClean="0"/>
              <a:t> </a:t>
            </a:r>
          </a:p>
          <a:p>
            <a:pPr marL="165736" indent="0">
              <a:buNone/>
            </a:pPr>
            <a:endParaRPr lang="en-US" dirty="0"/>
          </a:p>
          <a:p>
            <a:pPr marL="101600" indent="0">
              <a:buNone/>
            </a:pPr>
            <a:endParaRPr lang="en-US" dirty="0"/>
          </a:p>
          <a:p>
            <a:pPr marL="165736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pPr marL="165736" indent="0">
              <a:buNone/>
            </a:pPr>
            <a:r>
              <a:rPr lang="en-US" dirty="0" err="1" smtClean="0"/>
              <a:t>nharvey@chef.io</a:t>
            </a:r>
            <a:endParaRPr lang="en-US" dirty="0"/>
          </a:p>
        </p:txBody>
      </p:sp>
      <p:pic>
        <p:nvPicPr>
          <p:cNvPr id="4" name="Picture 3" descr="nathen_bw_re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2676" y="541423"/>
            <a:ext cx="2435726" cy="2435726"/>
          </a:xfrm>
          <a:prstGeom prst="rect">
            <a:avLst/>
          </a:prstGeom>
        </p:spPr>
      </p:pic>
      <p:pic>
        <p:nvPicPr>
          <p:cNvPr id="5" name="Picture 4" descr="foodfight_header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2107" y="522222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06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588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Devopsdays_2011_-_Mountain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8665"/>
            <a:ext cx="13408759" cy="49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Highly distributed</a:t>
            </a:r>
          </a:p>
          <a:p>
            <a:r>
              <a:rPr lang="en-US" dirty="0" smtClean="0"/>
              <a:t>Leverage social tools</a:t>
            </a:r>
          </a:p>
          <a:p>
            <a:r>
              <a:rPr lang="en-US" dirty="0" smtClean="0"/>
              <a:t>Leverage events for ideation</a:t>
            </a:r>
          </a:p>
          <a:p>
            <a:r>
              <a:rPr lang="en-US" dirty="0" smtClean="0"/>
              <a:t>Open to everyone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0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mmunity_Guidelines_—_Chef_Do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" y="990434"/>
            <a:ext cx="12877800" cy="6235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49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781310" y="1905000"/>
            <a:ext cx="10553690" cy="1600200"/>
            <a:chOff x="228600" y="4038600"/>
            <a:chExt cx="3962400" cy="4038600"/>
          </a:xfrm>
        </p:grpSpPr>
        <p:sp>
          <p:nvSpPr>
            <p:cNvPr id="5" name="Rectangle 4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7" name="Oval 6"/>
          <p:cNvSpPr/>
          <p:nvPr/>
        </p:nvSpPr>
        <p:spPr bwMode="auto">
          <a:xfrm>
            <a:off x="914400" y="19050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2" y="22860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Jumpstart Kit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Repeatable Demo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Ease adoption by making it easier to get started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2" y="2514602"/>
            <a:ext cx="89780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SHARE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72913" y="1905000"/>
            <a:ext cx="335202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Community of Practice</a:t>
            </a:r>
          </a:p>
        </p:txBody>
      </p:sp>
      <p:sp>
        <p:nvSpPr>
          <p:cNvPr id="13" name="Rectangle 12"/>
          <p:cNvSpPr/>
          <p:nvPr/>
        </p:nvSpPr>
        <p:spPr bwMode="auto">
          <a:xfrm rot="5400000">
            <a:off x="1638301" y="3695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4" name="Rectangle 13"/>
          <p:cNvSpPr/>
          <p:nvPr/>
        </p:nvSpPr>
        <p:spPr bwMode="auto">
          <a:xfrm rot="5400000">
            <a:off x="1638301" y="3543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5" name="Rectangle 14"/>
          <p:cNvSpPr/>
          <p:nvPr/>
        </p:nvSpPr>
        <p:spPr bwMode="auto">
          <a:xfrm rot="5400000">
            <a:off x="1638301" y="33909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86800" y="22860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Knowledge Share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6800" y="2819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</a:t>
            </a:r>
            <a:endParaRPr lang="en-US" sz="1600" b="1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720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Make it easy to show the value to engineers &amp; leadership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15400" y="25908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 place to share </a:t>
            </a:r>
            <a:r>
              <a:rPr lang="en-US" sz="1200" dirty="0" err="1" smtClean="0">
                <a:solidFill>
                  <a:srgbClr val="000000"/>
                </a:solidFill>
                <a:latin typeface="Arial"/>
              </a:rPr>
              <a:t>learnings</a:t>
            </a:r>
            <a:r>
              <a:rPr lang="en-US" sz="1200" dirty="0" smtClean="0">
                <a:solidFill>
                  <a:srgbClr val="000000"/>
                </a:solidFill>
                <a:latin typeface="Arial"/>
              </a:rPr>
              <a:t>: wiki, forum, email list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15400" y="31242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Setup open meetings to talk about Chef, automation, life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81310" y="3962400"/>
            <a:ext cx="10553690" cy="1600200"/>
            <a:chOff x="228600" y="4038600"/>
            <a:chExt cx="3962400" cy="4038600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rgbClr val="4BAAA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24" name="Oval 23"/>
          <p:cNvSpPr/>
          <p:nvPr/>
        </p:nvSpPr>
        <p:spPr bwMode="auto">
          <a:xfrm>
            <a:off x="914400" y="39624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419602" y="43434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Transform One Team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196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Make Time for Mentoring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124200" y="4495800"/>
            <a:ext cx="5181600" cy="714060"/>
            <a:chOff x="-5410200" y="5261769"/>
            <a:chExt cx="5181600" cy="714060"/>
          </a:xfrm>
        </p:grpSpPr>
        <p:sp>
          <p:nvSpPr>
            <p:cNvPr id="28" name="Freeform 25"/>
            <p:cNvSpPr>
              <a:spLocks noEditPoints="1"/>
            </p:cNvSpPr>
            <p:nvPr/>
          </p:nvSpPr>
          <p:spPr bwMode="auto">
            <a:xfrm>
              <a:off x="-5410200" y="5261769"/>
              <a:ext cx="762000" cy="714060"/>
            </a:xfrm>
            <a:custGeom>
              <a:avLst/>
              <a:gdLst>
                <a:gd name="T0" fmla="*/ 22 w 128"/>
                <a:gd name="T1" fmla="*/ 69 h 120"/>
                <a:gd name="T2" fmla="*/ 4 w 128"/>
                <a:gd name="T3" fmla="*/ 66 h 120"/>
                <a:gd name="T4" fmla="*/ 8 w 128"/>
                <a:gd name="T5" fmla="*/ 34 h 120"/>
                <a:gd name="T6" fmla="*/ 18 w 128"/>
                <a:gd name="T7" fmla="*/ 39 h 120"/>
                <a:gd name="T8" fmla="*/ 35 w 128"/>
                <a:gd name="T9" fmla="*/ 39 h 120"/>
                <a:gd name="T10" fmla="*/ 40 w 128"/>
                <a:gd name="T11" fmla="*/ 60 h 120"/>
                <a:gd name="T12" fmla="*/ 43 w 128"/>
                <a:gd name="T13" fmla="*/ 17 h 120"/>
                <a:gd name="T14" fmla="*/ 26 w 128"/>
                <a:gd name="T15" fmla="*/ 34 h 120"/>
                <a:gd name="T16" fmla="*/ 8 w 128"/>
                <a:gd name="T17" fmla="*/ 17 h 120"/>
                <a:gd name="T18" fmla="*/ 26 w 128"/>
                <a:gd name="T19" fmla="*/ 0 h 120"/>
                <a:gd name="T20" fmla="*/ 111 w 128"/>
                <a:gd name="T21" fmla="*/ 103 h 120"/>
                <a:gd name="T22" fmla="*/ 93 w 128"/>
                <a:gd name="T23" fmla="*/ 120 h 120"/>
                <a:gd name="T24" fmla="*/ 22 w 128"/>
                <a:gd name="T25" fmla="*/ 116 h 120"/>
                <a:gd name="T26" fmla="*/ 17 w 128"/>
                <a:gd name="T27" fmla="*/ 96 h 120"/>
                <a:gd name="T28" fmla="*/ 20 w 128"/>
                <a:gd name="T29" fmla="*/ 81 h 120"/>
                <a:gd name="T30" fmla="*/ 27 w 128"/>
                <a:gd name="T31" fmla="*/ 69 h 120"/>
                <a:gd name="T32" fmla="*/ 40 w 128"/>
                <a:gd name="T33" fmla="*/ 64 h 120"/>
                <a:gd name="T34" fmla="*/ 48 w 128"/>
                <a:gd name="T35" fmla="*/ 69 h 120"/>
                <a:gd name="T36" fmla="*/ 64 w 128"/>
                <a:gd name="T37" fmla="*/ 74 h 120"/>
                <a:gd name="T38" fmla="*/ 80 w 128"/>
                <a:gd name="T39" fmla="*/ 69 h 120"/>
                <a:gd name="T40" fmla="*/ 88 w 128"/>
                <a:gd name="T41" fmla="*/ 64 h 120"/>
                <a:gd name="T42" fmla="*/ 101 w 128"/>
                <a:gd name="T43" fmla="*/ 69 h 120"/>
                <a:gd name="T44" fmla="*/ 108 w 128"/>
                <a:gd name="T45" fmla="*/ 81 h 120"/>
                <a:gd name="T46" fmla="*/ 111 w 128"/>
                <a:gd name="T47" fmla="*/ 96 h 120"/>
                <a:gd name="T48" fmla="*/ 82 w 128"/>
                <a:gd name="T49" fmla="*/ 25 h 120"/>
                <a:gd name="T50" fmla="*/ 82 w 128"/>
                <a:gd name="T51" fmla="*/ 61 h 120"/>
                <a:gd name="T52" fmla="*/ 46 w 128"/>
                <a:gd name="T53" fmla="*/ 61 h 120"/>
                <a:gd name="T54" fmla="*/ 46 w 128"/>
                <a:gd name="T55" fmla="*/ 25 h 120"/>
                <a:gd name="T56" fmla="*/ 82 w 128"/>
                <a:gd name="T57" fmla="*/ 25 h 120"/>
                <a:gd name="T58" fmla="*/ 120 w 128"/>
                <a:gd name="T59" fmla="*/ 17 h 120"/>
                <a:gd name="T60" fmla="*/ 103 w 128"/>
                <a:gd name="T61" fmla="*/ 34 h 120"/>
                <a:gd name="T62" fmla="*/ 86 w 128"/>
                <a:gd name="T63" fmla="*/ 17 h 120"/>
                <a:gd name="T64" fmla="*/ 103 w 128"/>
                <a:gd name="T65" fmla="*/ 0 h 120"/>
                <a:gd name="T66" fmla="*/ 128 w 128"/>
                <a:gd name="T67" fmla="*/ 58 h 120"/>
                <a:gd name="T68" fmla="*/ 115 w 128"/>
                <a:gd name="T69" fmla="*/ 69 h 120"/>
                <a:gd name="T70" fmla="*/ 89 w 128"/>
                <a:gd name="T71" fmla="*/ 60 h 120"/>
                <a:gd name="T72" fmla="*/ 94 w 128"/>
                <a:gd name="T73" fmla="*/ 39 h 120"/>
                <a:gd name="T74" fmla="*/ 111 w 128"/>
                <a:gd name="T75" fmla="*/ 39 h 120"/>
                <a:gd name="T76" fmla="*/ 120 w 128"/>
                <a:gd name="T77" fmla="*/ 3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120">
                  <a:moveTo>
                    <a:pt x="40" y="60"/>
                  </a:moveTo>
                  <a:cubicBezTo>
                    <a:pt x="32" y="60"/>
                    <a:pt x="26" y="63"/>
                    <a:pt x="22" y="69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9" y="69"/>
                    <a:pt x="6" y="68"/>
                    <a:pt x="4" y="66"/>
                  </a:cubicBezTo>
                  <a:cubicBezTo>
                    <a:pt x="1" y="64"/>
                    <a:pt x="0" y="62"/>
                    <a:pt x="0" y="58"/>
                  </a:cubicBezTo>
                  <a:cubicBezTo>
                    <a:pt x="0" y="42"/>
                    <a:pt x="3" y="34"/>
                    <a:pt x="8" y="34"/>
                  </a:cubicBezTo>
                  <a:cubicBezTo>
                    <a:pt x="8" y="34"/>
                    <a:pt x="9" y="35"/>
                    <a:pt x="11" y="36"/>
                  </a:cubicBezTo>
                  <a:cubicBezTo>
                    <a:pt x="13" y="37"/>
                    <a:pt x="15" y="38"/>
                    <a:pt x="18" y="39"/>
                  </a:cubicBezTo>
                  <a:cubicBezTo>
                    <a:pt x="20" y="40"/>
                    <a:pt x="23" y="40"/>
                    <a:pt x="26" y="40"/>
                  </a:cubicBezTo>
                  <a:cubicBezTo>
                    <a:pt x="29" y="40"/>
                    <a:pt x="32" y="40"/>
                    <a:pt x="35" y="39"/>
                  </a:cubicBezTo>
                  <a:cubicBezTo>
                    <a:pt x="34" y="40"/>
                    <a:pt x="34" y="42"/>
                    <a:pt x="34" y="43"/>
                  </a:cubicBezTo>
                  <a:cubicBezTo>
                    <a:pt x="34" y="49"/>
                    <a:pt x="36" y="55"/>
                    <a:pt x="40" y="60"/>
                  </a:cubicBezTo>
                  <a:close/>
                  <a:moveTo>
                    <a:pt x="38" y="5"/>
                  </a:moveTo>
                  <a:cubicBezTo>
                    <a:pt x="41" y="9"/>
                    <a:pt x="43" y="13"/>
                    <a:pt x="43" y="17"/>
                  </a:cubicBezTo>
                  <a:cubicBezTo>
                    <a:pt x="43" y="22"/>
                    <a:pt x="41" y="26"/>
                    <a:pt x="38" y="29"/>
                  </a:cubicBezTo>
                  <a:cubicBezTo>
                    <a:pt x="34" y="33"/>
                    <a:pt x="30" y="34"/>
                    <a:pt x="26" y="34"/>
                  </a:cubicBezTo>
                  <a:cubicBezTo>
                    <a:pt x="21" y="34"/>
                    <a:pt x="17" y="33"/>
                    <a:pt x="14" y="29"/>
                  </a:cubicBezTo>
                  <a:cubicBezTo>
                    <a:pt x="10" y="26"/>
                    <a:pt x="8" y="22"/>
                    <a:pt x="8" y="17"/>
                  </a:cubicBezTo>
                  <a:cubicBezTo>
                    <a:pt x="8" y="13"/>
                    <a:pt x="10" y="9"/>
                    <a:pt x="14" y="5"/>
                  </a:cubicBezTo>
                  <a:cubicBezTo>
                    <a:pt x="17" y="2"/>
                    <a:pt x="21" y="0"/>
                    <a:pt x="26" y="0"/>
                  </a:cubicBezTo>
                  <a:cubicBezTo>
                    <a:pt x="30" y="0"/>
                    <a:pt x="34" y="2"/>
                    <a:pt x="38" y="5"/>
                  </a:cubicBezTo>
                  <a:close/>
                  <a:moveTo>
                    <a:pt x="111" y="103"/>
                  </a:moveTo>
                  <a:cubicBezTo>
                    <a:pt x="111" y="108"/>
                    <a:pt x="110" y="112"/>
                    <a:pt x="106" y="116"/>
                  </a:cubicBezTo>
                  <a:cubicBezTo>
                    <a:pt x="103" y="119"/>
                    <a:pt x="99" y="120"/>
                    <a:pt x="93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0" y="120"/>
                    <a:pt x="25" y="119"/>
                    <a:pt x="22" y="116"/>
                  </a:cubicBezTo>
                  <a:cubicBezTo>
                    <a:pt x="19" y="112"/>
                    <a:pt x="17" y="108"/>
                    <a:pt x="17" y="103"/>
                  </a:cubicBezTo>
                  <a:cubicBezTo>
                    <a:pt x="17" y="100"/>
                    <a:pt x="17" y="98"/>
                    <a:pt x="17" y="96"/>
                  </a:cubicBezTo>
                  <a:cubicBezTo>
                    <a:pt x="17" y="94"/>
                    <a:pt x="18" y="91"/>
                    <a:pt x="18" y="89"/>
                  </a:cubicBezTo>
                  <a:cubicBezTo>
                    <a:pt x="19" y="86"/>
                    <a:pt x="19" y="84"/>
                    <a:pt x="20" y="81"/>
                  </a:cubicBezTo>
                  <a:cubicBezTo>
                    <a:pt x="21" y="79"/>
                    <a:pt x="22" y="77"/>
                    <a:pt x="23" y="75"/>
                  </a:cubicBezTo>
                  <a:cubicBezTo>
                    <a:pt x="24" y="73"/>
                    <a:pt x="25" y="71"/>
                    <a:pt x="27" y="69"/>
                  </a:cubicBezTo>
                  <a:cubicBezTo>
                    <a:pt x="29" y="68"/>
                    <a:pt x="30" y="67"/>
                    <a:pt x="33" y="66"/>
                  </a:cubicBezTo>
                  <a:cubicBezTo>
                    <a:pt x="35" y="65"/>
                    <a:pt x="37" y="64"/>
                    <a:pt x="40" y="64"/>
                  </a:cubicBezTo>
                  <a:cubicBezTo>
                    <a:pt x="41" y="64"/>
                    <a:pt x="42" y="65"/>
                    <a:pt x="43" y="66"/>
                  </a:cubicBezTo>
                  <a:cubicBezTo>
                    <a:pt x="45" y="67"/>
                    <a:pt x="46" y="68"/>
                    <a:pt x="48" y="69"/>
                  </a:cubicBezTo>
                  <a:cubicBezTo>
                    <a:pt x="50" y="70"/>
                    <a:pt x="52" y="71"/>
                    <a:pt x="55" y="72"/>
                  </a:cubicBezTo>
                  <a:cubicBezTo>
                    <a:pt x="58" y="73"/>
                    <a:pt x="61" y="74"/>
                    <a:pt x="64" y="74"/>
                  </a:cubicBezTo>
                  <a:cubicBezTo>
                    <a:pt x="67" y="74"/>
                    <a:pt x="70" y="73"/>
                    <a:pt x="73" y="72"/>
                  </a:cubicBezTo>
                  <a:cubicBezTo>
                    <a:pt x="76" y="71"/>
                    <a:pt x="79" y="70"/>
                    <a:pt x="80" y="69"/>
                  </a:cubicBezTo>
                  <a:cubicBezTo>
                    <a:pt x="82" y="68"/>
                    <a:pt x="84" y="67"/>
                    <a:pt x="85" y="66"/>
                  </a:cubicBezTo>
                  <a:cubicBezTo>
                    <a:pt x="87" y="65"/>
                    <a:pt x="88" y="64"/>
                    <a:pt x="88" y="64"/>
                  </a:cubicBezTo>
                  <a:cubicBezTo>
                    <a:pt x="91" y="64"/>
                    <a:pt x="93" y="65"/>
                    <a:pt x="96" y="66"/>
                  </a:cubicBezTo>
                  <a:cubicBezTo>
                    <a:pt x="98" y="67"/>
                    <a:pt x="100" y="68"/>
                    <a:pt x="101" y="69"/>
                  </a:cubicBezTo>
                  <a:cubicBezTo>
                    <a:pt x="103" y="71"/>
                    <a:pt x="104" y="73"/>
                    <a:pt x="106" y="75"/>
                  </a:cubicBezTo>
                  <a:cubicBezTo>
                    <a:pt x="107" y="77"/>
                    <a:pt x="108" y="79"/>
                    <a:pt x="108" y="81"/>
                  </a:cubicBezTo>
                  <a:cubicBezTo>
                    <a:pt x="109" y="84"/>
                    <a:pt x="110" y="86"/>
                    <a:pt x="110" y="89"/>
                  </a:cubicBezTo>
                  <a:cubicBezTo>
                    <a:pt x="111" y="91"/>
                    <a:pt x="111" y="94"/>
                    <a:pt x="111" y="96"/>
                  </a:cubicBezTo>
                  <a:cubicBezTo>
                    <a:pt x="111" y="98"/>
                    <a:pt x="111" y="100"/>
                    <a:pt x="111" y="103"/>
                  </a:cubicBezTo>
                  <a:close/>
                  <a:moveTo>
                    <a:pt x="82" y="25"/>
                  </a:moveTo>
                  <a:cubicBezTo>
                    <a:pt x="87" y="30"/>
                    <a:pt x="90" y="36"/>
                    <a:pt x="90" y="43"/>
                  </a:cubicBezTo>
                  <a:cubicBezTo>
                    <a:pt x="90" y="50"/>
                    <a:pt x="87" y="56"/>
                    <a:pt x="82" y="61"/>
                  </a:cubicBezTo>
                  <a:cubicBezTo>
                    <a:pt x="77" y="66"/>
                    <a:pt x="71" y="69"/>
                    <a:pt x="64" y="69"/>
                  </a:cubicBezTo>
                  <a:cubicBezTo>
                    <a:pt x="57" y="69"/>
                    <a:pt x="51" y="66"/>
                    <a:pt x="46" y="61"/>
                  </a:cubicBezTo>
                  <a:cubicBezTo>
                    <a:pt x="41" y="56"/>
                    <a:pt x="38" y="50"/>
                    <a:pt x="38" y="43"/>
                  </a:cubicBezTo>
                  <a:cubicBezTo>
                    <a:pt x="38" y="36"/>
                    <a:pt x="41" y="30"/>
                    <a:pt x="46" y="25"/>
                  </a:cubicBezTo>
                  <a:cubicBezTo>
                    <a:pt x="51" y="20"/>
                    <a:pt x="57" y="17"/>
                    <a:pt x="64" y="17"/>
                  </a:cubicBezTo>
                  <a:cubicBezTo>
                    <a:pt x="71" y="17"/>
                    <a:pt x="77" y="20"/>
                    <a:pt x="82" y="25"/>
                  </a:cubicBezTo>
                  <a:close/>
                  <a:moveTo>
                    <a:pt x="115" y="5"/>
                  </a:moveTo>
                  <a:cubicBezTo>
                    <a:pt x="118" y="9"/>
                    <a:pt x="120" y="13"/>
                    <a:pt x="120" y="17"/>
                  </a:cubicBezTo>
                  <a:cubicBezTo>
                    <a:pt x="120" y="22"/>
                    <a:pt x="118" y="26"/>
                    <a:pt x="115" y="29"/>
                  </a:cubicBezTo>
                  <a:cubicBezTo>
                    <a:pt x="112" y="33"/>
                    <a:pt x="107" y="34"/>
                    <a:pt x="103" y="34"/>
                  </a:cubicBezTo>
                  <a:cubicBezTo>
                    <a:pt x="98" y="34"/>
                    <a:pt x="94" y="33"/>
                    <a:pt x="91" y="29"/>
                  </a:cubicBezTo>
                  <a:cubicBezTo>
                    <a:pt x="87" y="26"/>
                    <a:pt x="86" y="22"/>
                    <a:pt x="86" y="17"/>
                  </a:cubicBezTo>
                  <a:cubicBezTo>
                    <a:pt x="86" y="13"/>
                    <a:pt x="87" y="9"/>
                    <a:pt x="91" y="5"/>
                  </a:cubicBezTo>
                  <a:cubicBezTo>
                    <a:pt x="94" y="2"/>
                    <a:pt x="98" y="0"/>
                    <a:pt x="103" y="0"/>
                  </a:cubicBezTo>
                  <a:cubicBezTo>
                    <a:pt x="107" y="0"/>
                    <a:pt x="112" y="2"/>
                    <a:pt x="115" y="5"/>
                  </a:cubicBezTo>
                  <a:close/>
                  <a:moveTo>
                    <a:pt x="128" y="58"/>
                  </a:moveTo>
                  <a:cubicBezTo>
                    <a:pt x="128" y="62"/>
                    <a:pt x="127" y="64"/>
                    <a:pt x="125" y="66"/>
                  </a:cubicBezTo>
                  <a:cubicBezTo>
                    <a:pt x="122" y="68"/>
                    <a:pt x="119" y="69"/>
                    <a:pt x="115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2" y="63"/>
                    <a:pt x="96" y="60"/>
                    <a:pt x="89" y="60"/>
                  </a:cubicBezTo>
                  <a:cubicBezTo>
                    <a:pt x="92" y="55"/>
                    <a:pt x="94" y="49"/>
                    <a:pt x="94" y="43"/>
                  </a:cubicBezTo>
                  <a:cubicBezTo>
                    <a:pt x="94" y="42"/>
                    <a:pt x="94" y="40"/>
                    <a:pt x="94" y="39"/>
                  </a:cubicBezTo>
                  <a:cubicBezTo>
                    <a:pt x="97" y="40"/>
                    <a:pt x="100" y="40"/>
                    <a:pt x="103" y="40"/>
                  </a:cubicBezTo>
                  <a:cubicBezTo>
                    <a:pt x="105" y="40"/>
                    <a:pt x="108" y="40"/>
                    <a:pt x="111" y="39"/>
                  </a:cubicBezTo>
                  <a:cubicBezTo>
                    <a:pt x="113" y="38"/>
                    <a:pt x="116" y="37"/>
                    <a:pt x="117" y="36"/>
                  </a:cubicBezTo>
                  <a:cubicBezTo>
                    <a:pt x="119" y="35"/>
                    <a:pt x="120" y="34"/>
                    <a:pt x="120" y="34"/>
                  </a:cubicBezTo>
                  <a:cubicBezTo>
                    <a:pt x="126" y="34"/>
                    <a:pt x="128" y="42"/>
                    <a:pt x="128" y="58"/>
                  </a:cubicBezTo>
                  <a:close/>
                </a:path>
              </a:pathLst>
            </a:custGeom>
            <a:solidFill>
              <a:srgbClr val="4BAA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652104"/>
              <a:endParaRPr lang="en-US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-3962400" y="5414169"/>
              <a:ext cx="37338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652104"/>
              <a:r>
                <a:rPr lang="en-US" sz="1200" dirty="0" smtClean="0">
                  <a:solidFill>
                    <a:srgbClr val="000000"/>
                  </a:solidFill>
                  <a:latin typeface="Arial"/>
                </a:rPr>
                <a:t>Get one solid success before moving on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219202" y="4572002"/>
            <a:ext cx="9403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COACH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72911" y="3962400"/>
            <a:ext cx="384780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Mentorship vs. Ownership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86800" y="43434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Give Up Control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686800" y="4876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Champions Group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720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Dedicate time to help others solve problems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15400" y="46482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Let others fail before teaching them how to succeed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915400" y="51816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Meet regularly with “champions” from different groups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781310" y="6019800"/>
            <a:ext cx="10553690" cy="1600200"/>
            <a:chOff x="228600" y="4038600"/>
            <a:chExt cx="3962400" cy="4038600"/>
          </a:xfrm>
        </p:grpSpPr>
        <p:sp>
          <p:nvSpPr>
            <p:cNvPr id="38" name="Rectangle 37"/>
            <p:cNvSpPr/>
            <p:nvPr/>
          </p:nvSpPr>
          <p:spPr bwMode="auto">
            <a:xfrm>
              <a:off x="228600" y="4038600"/>
              <a:ext cx="3962400" cy="4038600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05685" y="5000169"/>
              <a:ext cx="3823642" cy="2692403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rial"/>
              </a:endParaRPr>
            </a:p>
          </p:txBody>
        </p:sp>
      </p:grpSp>
      <p:sp>
        <p:nvSpPr>
          <p:cNvPr id="40" name="Oval 39"/>
          <p:cNvSpPr/>
          <p:nvPr/>
        </p:nvSpPr>
        <p:spPr bwMode="auto">
          <a:xfrm>
            <a:off x="914400" y="6019801"/>
            <a:ext cx="1524000" cy="1524000"/>
          </a:xfrm>
          <a:prstGeom prst="ellipse">
            <a:avLst/>
          </a:prstGeom>
          <a:solidFill>
            <a:schemeClr val="bg1"/>
          </a:solidFill>
          <a:ln w="152400" cmpd="sng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419602" y="6400801"/>
            <a:ext cx="553768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DevOps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 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196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Sponsor Local </a:t>
            </a:r>
            <a:r>
              <a:rPr lang="en-US" sz="1600" b="1" dirty="0" err="1" smtClean="0">
                <a:solidFill>
                  <a:srgbClr val="000000"/>
                </a:solidFill>
                <a:latin typeface="Arial"/>
              </a:rPr>
              <a:t>Meetups</a:t>
            </a:r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/Events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720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Plan a 1-day event to showcase demos, talks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66802" y="6629402"/>
            <a:ext cx="12538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000" b="1" dirty="0" smtClean="0">
                <a:solidFill>
                  <a:srgbClr val="324353"/>
                </a:solidFill>
                <a:latin typeface="Arial"/>
              </a:rPr>
              <a:t>NURTURE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2911" y="6019800"/>
            <a:ext cx="34366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52104"/>
            <a:r>
              <a:rPr lang="en-US" sz="2400" b="1" dirty="0" smtClean="0">
                <a:solidFill>
                  <a:srgbClr val="FFFFFF"/>
                </a:solidFill>
                <a:latin typeface="Arial"/>
              </a:rPr>
              <a:t>Maintaining Momentum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686800" y="64008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Internal Training Program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686800" y="6934201"/>
            <a:ext cx="37338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600" b="1" dirty="0" smtClean="0">
                <a:solidFill>
                  <a:srgbClr val="000000"/>
                </a:solidFill>
                <a:latin typeface="Arial"/>
              </a:rPr>
              <a:t>Gather Regular Feedback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720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The local community can be a great recruiting source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15400" y="6705601"/>
            <a:ext cx="3733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Create an internal training program to speed education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915400" y="7239001"/>
            <a:ext cx="41148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52104"/>
            <a:r>
              <a:rPr lang="en-US" sz="1200" dirty="0" smtClean="0">
                <a:solidFill>
                  <a:srgbClr val="000000"/>
                </a:solidFill>
                <a:latin typeface="Arial"/>
              </a:rPr>
              <a:t>Survey Chef users to see where pain points might be</a:t>
            </a:r>
          </a:p>
        </p:txBody>
      </p:sp>
      <p:sp>
        <p:nvSpPr>
          <p:cNvPr id="51" name="Rectangle 50"/>
          <p:cNvSpPr/>
          <p:nvPr/>
        </p:nvSpPr>
        <p:spPr bwMode="auto">
          <a:xfrm rot="5400000">
            <a:off x="1638301" y="57531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2" name="Rectangle 51"/>
          <p:cNvSpPr/>
          <p:nvPr/>
        </p:nvSpPr>
        <p:spPr bwMode="auto">
          <a:xfrm rot="5400000">
            <a:off x="1638301" y="56007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3" name="Rectangle 52"/>
          <p:cNvSpPr/>
          <p:nvPr/>
        </p:nvSpPr>
        <p:spPr bwMode="auto">
          <a:xfrm rot="5400000">
            <a:off x="1638301" y="5448300"/>
            <a:ext cx="76200" cy="3048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Arial"/>
            </a:endParaRPr>
          </a:p>
        </p:txBody>
      </p:sp>
      <p:sp>
        <p:nvSpPr>
          <p:cNvPr id="54" name="Freeform 26"/>
          <p:cNvSpPr>
            <a:spLocks noEditPoints="1"/>
          </p:cNvSpPr>
          <p:nvPr/>
        </p:nvSpPr>
        <p:spPr bwMode="auto">
          <a:xfrm>
            <a:off x="3124202" y="2438401"/>
            <a:ext cx="837813" cy="657225"/>
          </a:xfrm>
          <a:custGeom>
            <a:avLst/>
            <a:gdLst>
              <a:gd name="T0" fmla="*/ 88 w 120"/>
              <a:gd name="T1" fmla="*/ 17 h 94"/>
              <a:gd name="T2" fmla="*/ 94 w 120"/>
              <a:gd name="T3" fmla="*/ 34 h 94"/>
              <a:gd name="T4" fmla="*/ 88 w 120"/>
              <a:gd name="T5" fmla="*/ 52 h 94"/>
              <a:gd name="T6" fmla="*/ 71 w 120"/>
              <a:gd name="T7" fmla="*/ 64 h 94"/>
              <a:gd name="T8" fmla="*/ 47 w 120"/>
              <a:gd name="T9" fmla="*/ 69 h 94"/>
              <a:gd name="T10" fmla="*/ 35 w 120"/>
              <a:gd name="T11" fmla="*/ 68 h 94"/>
              <a:gd name="T12" fmla="*/ 17 w 120"/>
              <a:gd name="T13" fmla="*/ 76 h 94"/>
              <a:gd name="T14" fmla="*/ 11 w 120"/>
              <a:gd name="T15" fmla="*/ 77 h 94"/>
              <a:gd name="T16" fmla="*/ 11 w 120"/>
              <a:gd name="T17" fmla="*/ 77 h 94"/>
              <a:gd name="T18" fmla="*/ 9 w 120"/>
              <a:gd name="T19" fmla="*/ 77 h 94"/>
              <a:gd name="T20" fmla="*/ 9 w 120"/>
              <a:gd name="T21" fmla="*/ 75 h 94"/>
              <a:gd name="T22" fmla="*/ 8 w 120"/>
              <a:gd name="T23" fmla="*/ 75 h 94"/>
              <a:gd name="T24" fmla="*/ 9 w 120"/>
              <a:gd name="T25" fmla="*/ 74 h 94"/>
              <a:gd name="T26" fmla="*/ 9 w 120"/>
              <a:gd name="T27" fmla="*/ 74 h 94"/>
              <a:gd name="T28" fmla="*/ 9 w 120"/>
              <a:gd name="T29" fmla="*/ 74 h 94"/>
              <a:gd name="T30" fmla="*/ 9 w 120"/>
              <a:gd name="T31" fmla="*/ 73 h 94"/>
              <a:gd name="T32" fmla="*/ 9 w 120"/>
              <a:gd name="T33" fmla="*/ 73 h 94"/>
              <a:gd name="T34" fmla="*/ 10 w 120"/>
              <a:gd name="T35" fmla="*/ 73 h 94"/>
              <a:gd name="T36" fmla="*/ 10 w 120"/>
              <a:gd name="T37" fmla="*/ 72 h 94"/>
              <a:gd name="T38" fmla="*/ 11 w 120"/>
              <a:gd name="T39" fmla="*/ 71 h 94"/>
              <a:gd name="T40" fmla="*/ 13 w 120"/>
              <a:gd name="T41" fmla="*/ 69 h 94"/>
              <a:gd name="T42" fmla="*/ 15 w 120"/>
              <a:gd name="T43" fmla="*/ 67 h 94"/>
              <a:gd name="T44" fmla="*/ 16 w 120"/>
              <a:gd name="T45" fmla="*/ 64 h 94"/>
              <a:gd name="T46" fmla="*/ 18 w 120"/>
              <a:gd name="T47" fmla="*/ 61 h 94"/>
              <a:gd name="T48" fmla="*/ 5 w 120"/>
              <a:gd name="T49" fmla="*/ 49 h 94"/>
              <a:gd name="T50" fmla="*/ 0 w 120"/>
              <a:gd name="T51" fmla="*/ 34 h 94"/>
              <a:gd name="T52" fmla="*/ 6 w 120"/>
              <a:gd name="T53" fmla="*/ 17 h 94"/>
              <a:gd name="T54" fmla="*/ 23 w 120"/>
              <a:gd name="T55" fmla="*/ 5 h 94"/>
              <a:gd name="T56" fmla="*/ 47 w 120"/>
              <a:gd name="T57" fmla="*/ 0 h 94"/>
              <a:gd name="T58" fmla="*/ 71 w 120"/>
              <a:gd name="T59" fmla="*/ 5 h 94"/>
              <a:gd name="T60" fmla="*/ 88 w 120"/>
              <a:gd name="T61" fmla="*/ 17 h 94"/>
              <a:gd name="T62" fmla="*/ 120 w 120"/>
              <a:gd name="T63" fmla="*/ 51 h 94"/>
              <a:gd name="T64" fmla="*/ 115 w 120"/>
              <a:gd name="T65" fmla="*/ 66 h 94"/>
              <a:gd name="T66" fmla="*/ 102 w 120"/>
              <a:gd name="T67" fmla="*/ 78 h 94"/>
              <a:gd name="T68" fmla="*/ 103 w 120"/>
              <a:gd name="T69" fmla="*/ 81 h 94"/>
              <a:gd name="T70" fmla="*/ 105 w 120"/>
              <a:gd name="T71" fmla="*/ 84 h 94"/>
              <a:gd name="T72" fmla="*/ 107 w 120"/>
              <a:gd name="T73" fmla="*/ 86 h 94"/>
              <a:gd name="T74" fmla="*/ 108 w 120"/>
              <a:gd name="T75" fmla="*/ 88 h 94"/>
              <a:gd name="T76" fmla="*/ 110 w 120"/>
              <a:gd name="T77" fmla="*/ 89 h 94"/>
              <a:gd name="T78" fmla="*/ 110 w 120"/>
              <a:gd name="T79" fmla="*/ 90 h 94"/>
              <a:gd name="T80" fmla="*/ 110 w 120"/>
              <a:gd name="T81" fmla="*/ 90 h 94"/>
              <a:gd name="T82" fmla="*/ 111 w 120"/>
              <a:gd name="T83" fmla="*/ 90 h 94"/>
              <a:gd name="T84" fmla="*/ 111 w 120"/>
              <a:gd name="T85" fmla="*/ 91 h 94"/>
              <a:gd name="T86" fmla="*/ 111 w 120"/>
              <a:gd name="T87" fmla="*/ 91 h 94"/>
              <a:gd name="T88" fmla="*/ 111 w 120"/>
              <a:gd name="T89" fmla="*/ 91 h 94"/>
              <a:gd name="T90" fmla="*/ 111 w 120"/>
              <a:gd name="T91" fmla="*/ 92 h 94"/>
              <a:gd name="T92" fmla="*/ 111 w 120"/>
              <a:gd name="T93" fmla="*/ 92 h 94"/>
              <a:gd name="T94" fmla="*/ 110 w 120"/>
              <a:gd name="T95" fmla="*/ 94 h 94"/>
              <a:gd name="T96" fmla="*/ 109 w 120"/>
              <a:gd name="T97" fmla="*/ 94 h 94"/>
              <a:gd name="T98" fmla="*/ 103 w 120"/>
              <a:gd name="T99" fmla="*/ 93 h 94"/>
              <a:gd name="T100" fmla="*/ 85 w 120"/>
              <a:gd name="T101" fmla="*/ 85 h 94"/>
              <a:gd name="T102" fmla="*/ 73 w 120"/>
              <a:gd name="T103" fmla="*/ 86 h 94"/>
              <a:gd name="T104" fmla="*/ 41 w 120"/>
              <a:gd name="T105" fmla="*/ 77 h 94"/>
              <a:gd name="T106" fmla="*/ 47 w 120"/>
              <a:gd name="T107" fmla="*/ 77 h 94"/>
              <a:gd name="T108" fmla="*/ 68 w 120"/>
              <a:gd name="T109" fmla="*/ 74 h 94"/>
              <a:gd name="T110" fmla="*/ 85 w 120"/>
              <a:gd name="T111" fmla="*/ 66 h 94"/>
              <a:gd name="T112" fmla="*/ 98 w 120"/>
              <a:gd name="T113" fmla="*/ 51 h 94"/>
              <a:gd name="T114" fmla="*/ 103 w 120"/>
              <a:gd name="T115" fmla="*/ 34 h 94"/>
              <a:gd name="T116" fmla="*/ 101 w 120"/>
              <a:gd name="T117" fmla="*/ 24 h 94"/>
              <a:gd name="T118" fmla="*/ 115 w 120"/>
              <a:gd name="T119" fmla="*/ 36 h 94"/>
              <a:gd name="T120" fmla="*/ 120 w 120"/>
              <a:gd name="T121" fmla="*/ 51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0" h="94">
                <a:moveTo>
                  <a:pt x="88" y="17"/>
                </a:moveTo>
                <a:cubicBezTo>
                  <a:pt x="92" y="22"/>
                  <a:pt x="94" y="28"/>
                  <a:pt x="94" y="34"/>
                </a:cubicBezTo>
                <a:cubicBezTo>
                  <a:pt x="94" y="41"/>
                  <a:pt x="92" y="46"/>
                  <a:pt x="88" y="52"/>
                </a:cubicBezTo>
                <a:cubicBezTo>
                  <a:pt x="84" y="57"/>
                  <a:pt x="78" y="61"/>
                  <a:pt x="71" y="64"/>
                </a:cubicBezTo>
                <a:cubicBezTo>
                  <a:pt x="63" y="67"/>
                  <a:pt x="56" y="69"/>
                  <a:pt x="47" y="69"/>
                </a:cubicBezTo>
                <a:cubicBezTo>
                  <a:pt x="43" y="69"/>
                  <a:pt x="39" y="68"/>
                  <a:pt x="35" y="68"/>
                </a:cubicBezTo>
                <a:cubicBezTo>
                  <a:pt x="30" y="71"/>
                  <a:pt x="24" y="74"/>
                  <a:pt x="17" y="76"/>
                </a:cubicBezTo>
                <a:cubicBezTo>
                  <a:pt x="15" y="76"/>
                  <a:pt x="13" y="77"/>
                  <a:pt x="11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10" y="77"/>
                  <a:pt x="10" y="77"/>
                  <a:pt x="9" y="77"/>
                </a:cubicBezTo>
                <a:cubicBezTo>
                  <a:pt x="9" y="76"/>
                  <a:pt x="9" y="76"/>
                  <a:pt x="9" y="75"/>
                </a:cubicBez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8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9" y="74"/>
                  <a:pt x="9" y="73"/>
                  <a:pt x="9" y="73"/>
                </a:cubicBezTo>
                <a:cubicBezTo>
                  <a:pt x="9" y="73"/>
                  <a:pt x="9" y="73"/>
                  <a:pt x="9" y="73"/>
                </a:cubicBezTo>
                <a:cubicBezTo>
                  <a:pt x="9" y="73"/>
                  <a:pt x="9" y="73"/>
                  <a:pt x="10" y="73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2"/>
                  <a:pt x="11" y="71"/>
                  <a:pt x="11" y="71"/>
                </a:cubicBezTo>
                <a:cubicBezTo>
                  <a:pt x="12" y="70"/>
                  <a:pt x="13" y="69"/>
                  <a:pt x="13" y="69"/>
                </a:cubicBezTo>
                <a:cubicBezTo>
                  <a:pt x="14" y="68"/>
                  <a:pt x="14" y="68"/>
                  <a:pt x="15" y="67"/>
                </a:cubicBezTo>
                <a:cubicBezTo>
                  <a:pt x="15" y="66"/>
                  <a:pt x="16" y="65"/>
                  <a:pt x="16" y="64"/>
                </a:cubicBezTo>
                <a:cubicBezTo>
                  <a:pt x="17" y="63"/>
                  <a:pt x="17" y="62"/>
                  <a:pt x="18" y="61"/>
                </a:cubicBezTo>
                <a:cubicBezTo>
                  <a:pt x="12" y="58"/>
                  <a:pt x="8" y="54"/>
                  <a:pt x="5" y="49"/>
                </a:cubicBezTo>
                <a:cubicBezTo>
                  <a:pt x="1" y="45"/>
                  <a:pt x="0" y="40"/>
                  <a:pt x="0" y="34"/>
                </a:cubicBezTo>
                <a:cubicBezTo>
                  <a:pt x="0" y="28"/>
                  <a:pt x="2" y="22"/>
                  <a:pt x="6" y="17"/>
                </a:cubicBezTo>
                <a:cubicBezTo>
                  <a:pt x="10" y="12"/>
                  <a:pt x="16" y="8"/>
                  <a:pt x="23" y="5"/>
                </a:cubicBezTo>
                <a:cubicBezTo>
                  <a:pt x="31" y="2"/>
                  <a:pt x="39" y="0"/>
                  <a:pt x="47" y="0"/>
                </a:cubicBezTo>
                <a:cubicBezTo>
                  <a:pt x="56" y="0"/>
                  <a:pt x="63" y="2"/>
                  <a:pt x="71" y="5"/>
                </a:cubicBezTo>
                <a:cubicBezTo>
                  <a:pt x="78" y="8"/>
                  <a:pt x="84" y="12"/>
                  <a:pt x="88" y="17"/>
                </a:cubicBezTo>
                <a:close/>
                <a:moveTo>
                  <a:pt x="120" y="51"/>
                </a:moveTo>
                <a:cubicBezTo>
                  <a:pt x="120" y="57"/>
                  <a:pt x="118" y="62"/>
                  <a:pt x="115" y="66"/>
                </a:cubicBezTo>
                <a:cubicBezTo>
                  <a:pt x="112" y="71"/>
                  <a:pt x="108" y="75"/>
                  <a:pt x="102" y="78"/>
                </a:cubicBezTo>
                <a:cubicBezTo>
                  <a:pt x="103" y="79"/>
                  <a:pt x="103" y="80"/>
                  <a:pt x="103" y="81"/>
                </a:cubicBezTo>
                <a:cubicBezTo>
                  <a:pt x="104" y="82"/>
                  <a:pt x="104" y="83"/>
                  <a:pt x="105" y="84"/>
                </a:cubicBezTo>
                <a:cubicBezTo>
                  <a:pt x="106" y="85"/>
                  <a:pt x="106" y="85"/>
                  <a:pt x="107" y="86"/>
                </a:cubicBezTo>
                <a:cubicBezTo>
                  <a:pt x="107" y="86"/>
                  <a:pt x="108" y="87"/>
                  <a:pt x="108" y="88"/>
                </a:cubicBezTo>
                <a:cubicBezTo>
                  <a:pt x="109" y="89"/>
                  <a:pt x="110" y="89"/>
                  <a:pt x="110" y="89"/>
                </a:cubicBezTo>
                <a:cubicBezTo>
                  <a:pt x="110" y="89"/>
                  <a:pt x="110" y="90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2"/>
                  <a:pt x="111" y="92"/>
                  <a:pt x="111" y="92"/>
                </a:cubicBezTo>
                <a:cubicBezTo>
                  <a:pt x="111" y="93"/>
                  <a:pt x="111" y="93"/>
                  <a:pt x="110" y="94"/>
                </a:cubicBezTo>
                <a:cubicBezTo>
                  <a:pt x="110" y="94"/>
                  <a:pt x="109" y="94"/>
                  <a:pt x="109" y="94"/>
                </a:cubicBezTo>
                <a:cubicBezTo>
                  <a:pt x="107" y="94"/>
                  <a:pt x="105" y="94"/>
                  <a:pt x="103" y="93"/>
                </a:cubicBezTo>
                <a:cubicBezTo>
                  <a:pt x="96" y="91"/>
                  <a:pt x="90" y="89"/>
                  <a:pt x="85" y="85"/>
                </a:cubicBezTo>
                <a:cubicBezTo>
                  <a:pt x="81" y="85"/>
                  <a:pt x="77" y="86"/>
                  <a:pt x="73" y="86"/>
                </a:cubicBezTo>
                <a:cubicBezTo>
                  <a:pt x="61" y="86"/>
                  <a:pt x="50" y="83"/>
                  <a:pt x="41" y="77"/>
                </a:cubicBezTo>
                <a:cubicBezTo>
                  <a:pt x="44" y="77"/>
                  <a:pt x="46" y="77"/>
                  <a:pt x="47" y="77"/>
                </a:cubicBezTo>
                <a:cubicBezTo>
                  <a:pt x="54" y="77"/>
                  <a:pt x="61" y="76"/>
                  <a:pt x="68" y="74"/>
                </a:cubicBezTo>
                <a:cubicBezTo>
                  <a:pt x="74" y="72"/>
                  <a:pt x="80" y="69"/>
                  <a:pt x="85" y="66"/>
                </a:cubicBezTo>
                <a:cubicBezTo>
                  <a:pt x="91" y="61"/>
                  <a:pt x="95" y="57"/>
                  <a:pt x="98" y="51"/>
                </a:cubicBezTo>
                <a:cubicBezTo>
                  <a:pt x="101" y="46"/>
                  <a:pt x="103" y="40"/>
                  <a:pt x="103" y="34"/>
                </a:cubicBezTo>
                <a:cubicBezTo>
                  <a:pt x="103" y="31"/>
                  <a:pt x="102" y="27"/>
                  <a:pt x="101" y="24"/>
                </a:cubicBezTo>
                <a:cubicBezTo>
                  <a:pt x="107" y="27"/>
                  <a:pt x="112" y="31"/>
                  <a:pt x="115" y="36"/>
                </a:cubicBezTo>
                <a:cubicBezTo>
                  <a:pt x="118" y="41"/>
                  <a:pt x="120" y="46"/>
                  <a:pt x="120" y="51"/>
                </a:cubicBezTo>
                <a:close/>
              </a:path>
            </a:pathLst>
          </a:custGeom>
          <a:solidFill>
            <a:srgbClr val="6CB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" name="Freeform 30"/>
          <p:cNvSpPr>
            <a:spLocks noEditPoints="1"/>
          </p:cNvSpPr>
          <p:nvPr/>
        </p:nvSpPr>
        <p:spPr bwMode="auto">
          <a:xfrm>
            <a:off x="3200400" y="6553200"/>
            <a:ext cx="838200" cy="722689"/>
          </a:xfrm>
          <a:custGeom>
            <a:avLst/>
            <a:gdLst>
              <a:gd name="T0" fmla="*/ 95 w 120"/>
              <a:gd name="T1" fmla="*/ 62 h 103"/>
              <a:gd name="T2" fmla="*/ 95 w 120"/>
              <a:gd name="T3" fmla="*/ 83 h 103"/>
              <a:gd name="T4" fmla="*/ 89 w 120"/>
              <a:gd name="T5" fmla="*/ 97 h 103"/>
              <a:gd name="T6" fmla="*/ 75 w 120"/>
              <a:gd name="T7" fmla="*/ 103 h 103"/>
              <a:gd name="T8" fmla="*/ 20 w 120"/>
              <a:gd name="T9" fmla="*/ 103 h 103"/>
              <a:gd name="T10" fmla="*/ 6 w 120"/>
              <a:gd name="T11" fmla="*/ 97 h 103"/>
              <a:gd name="T12" fmla="*/ 0 w 120"/>
              <a:gd name="T13" fmla="*/ 83 h 103"/>
              <a:gd name="T14" fmla="*/ 0 w 120"/>
              <a:gd name="T15" fmla="*/ 28 h 103"/>
              <a:gd name="T16" fmla="*/ 6 w 120"/>
              <a:gd name="T17" fmla="*/ 14 h 103"/>
              <a:gd name="T18" fmla="*/ 20 w 120"/>
              <a:gd name="T19" fmla="*/ 8 h 103"/>
              <a:gd name="T20" fmla="*/ 67 w 120"/>
              <a:gd name="T21" fmla="*/ 8 h 103"/>
              <a:gd name="T22" fmla="*/ 68 w 120"/>
              <a:gd name="T23" fmla="*/ 9 h 103"/>
              <a:gd name="T24" fmla="*/ 69 w 120"/>
              <a:gd name="T25" fmla="*/ 11 h 103"/>
              <a:gd name="T26" fmla="*/ 69 w 120"/>
              <a:gd name="T27" fmla="*/ 15 h 103"/>
              <a:gd name="T28" fmla="*/ 68 w 120"/>
              <a:gd name="T29" fmla="*/ 16 h 103"/>
              <a:gd name="T30" fmla="*/ 67 w 120"/>
              <a:gd name="T31" fmla="*/ 17 h 103"/>
              <a:gd name="T32" fmla="*/ 20 w 120"/>
              <a:gd name="T33" fmla="*/ 17 h 103"/>
              <a:gd name="T34" fmla="*/ 12 w 120"/>
              <a:gd name="T35" fmla="*/ 20 h 103"/>
              <a:gd name="T36" fmla="*/ 9 w 120"/>
              <a:gd name="T37" fmla="*/ 28 h 103"/>
              <a:gd name="T38" fmla="*/ 9 w 120"/>
              <a:gd name="T39" fmla="*/ 83 h 103"/>
              <a:gd name="T40" fmla="*/ 12 w 120"/>
              <a:gd name="T41" fmla="*/ 91 h 103"/>
              <a:gd name="T42" fmla="*/ 20 w 120"/>
              <a:gd name="T43" fmla="*/ 94 h 103"/>
              <a:gd name="T44" fmla="*/ 75 w 120"/>
              <a:gd name="T45" fmla="*/ 94 h 103"/>
              <a:gd name="T46" fmla="*/ 83 w 120"/>
              <a:gd name="T47" fmla="*/ 91 h 103"/>
              <a:gd name="T48" fmla="*/ 86 w 120"/>
              <a:gd name="T49" fmla="*/ 83 h 103"/>
              <a:gd name="T50" fmla="*/ 86 w 120"/>
              <a:gd name="T51" fmla="*/ 62 h 103"/>
              <a:gd name="T52" fmla="*/ 87 w 120"/>
              <a:gd name="T53" fmla="*/ 60 h 103"/>
              <a:gd name="T54" fmla="*/ 88 w 120"/>
              <a:gd name="T55" fmla="*/ 60 h 103"/>
              <a:gd name="T56" fmla="*/ 93 w 120"/>
              <a:gd name="T57" fmla="*/ 60 h 103"/>
              <a:gd name="T58" fmla="*/ 94 w 120"/>
              <a:gd name="T59" fmla="*/ 60 h 103"/>
              <a:gd name="T60" fmla="*/ 95 w 120"/>
              <a:gd name="T61" fmla="*/ 62 h 103"/>
              <a:gd name="T62" fmla="*/ 120 w 120"/>
              <a:gd name="T63" fmla="*/ 4 h 103"/>
              <a:gd name="T64" fmla="*/ 120 w 120"/>
              <a:gd name="T65" fmla="*/ 38 h 103"/>
              <a:gd name="T66" fmla="*/ 119 w 120"/>
              <a:gd name="T67" fmla="*/ 41 h 103"/>
              <a:gd name="T68" fmla="*/ 116 w 120"/>
              <a:gd name="T69" fmla="*/ 43 h 103"/>
              <a:gd name="T70" fmla="*/ 113 w 120"/>
              <a:gd name="T71" fmla="*/ 41 h 103"/>
              <a:gd name="T72" fmla="*/ 101 w 120"/>
              <a:gd name="T73" fmla="*/ 30 h 103"/>
              <a:gd name="T74" fmla="*/ 58 w 120"/>
              <a:gd name="T75" fmla="*/ 73 h 103"/>
              <a:gd name="T76" fmla="*/ 56 w 120"/>
              <a:gd name="T77" fmla="*/ 74 h 103"/>
              <a:gd name="T78" fmla="*/ 55 w 120"/>
              <a:gd name="T79" fmla="*/ 73 h 103"/>
              <a:gd name="T80" fmla="*/ 47 w 120"/>
              <a:gd name="T81" fmla="*/ 66 h 103"/>
              <a:gd name="T82" fmla="*/ 46 w 120"/>
              <a:gd name="T83" fmla="*/ 64 h 103"/>
              <a:gd name="T84" fmla="*/ 47 w 120"/>
              <a:gd name="T85" fmla="*/ 63 h 103"/>
              <a:gd name="T86" fmla="*/ 91 w 120"/>
              <a:gd name="T87" fmla="*/ 19 h 103"/>
              <a:gd name="T88" fmla="*/ 79 w 120"/>
              <a:gd name="T89" fmla="*/ 7 h 103"/>
              <a:gd name="T90" fmla="*/ 78 w 120"/>
              <a:gd name="T91" fmla="*/ 4 h 103"/>
              <a:gd name="T92" fmla="*/ 79 w 120"/>
              <a:gd name="T93" fmla="*/ 1 h 103"/>
              <a:gd name="T94" fmla="*/ 82 w 120"/>
              <a:gd name="T95" fmla="*/ 0 h 103"/>
              <a:gd name="T96" fmla="*/ 116 w 120"/>
              <a:gd name="T97" fmla="*/ 0 h 103"/>
              <a:gd name="T98" fmla="*/ 119 w 120"/>
              <a:gd name="T99" fmla="*/ 1 h 103"/>
              <a:gd name="T100" fmla="*/ 120 w 120"/>
              <a:gd name="T101" fmla="*/ 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0" h="103">
                <a:moveTo>
                  <a:pt x="95" y="62"/>
                </a:moveTo>
                <a:cubicBezTo>
                  <a:pt x="95" y="83"/>
                  <a:pt x="95" y="83"/>
                  <a:pt x="95" y="83"/>
                </a:cubicBezTo>
                <a:cubicBezTo>
                  <a:pt x="95" y="89"/>
                  <a:pt x="93" y="93"/>
                  <a:pt x="89" y="97"/>
                </a:cubicBezTo>
                <a:cubicBezTo>
                  <a:pt x="85" y="101"/>
                  <a:pt x="81" y="103"/>
                  <a:pt x="75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14" y="103"/>
                  <a:pt x="10" y="101"/>
                  <a:pt x="6" y="97"/>
                </a:cubicBezTo>
                <a:cubicBezTo>
                  <a:pt x="2" y="93"/>
                  <a:pt x="0" y="89"/>
                  <a:pt x="0" y="8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2"/>
                  <a:pt x="2" y="18"/>
                  <a:pt x="6" y="14"/>
                </a:cubicBezTo>
                <a:cubicBezTo>
                  <a:pt x="10" y="10"/>
                  <a:pt x="14" y="8"/>
                  <a:pt x="20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8" y="9"/>
                  <a:pt x="68" y="9"/>
                </a:cubicBezTo>
                <a:cubicBezTo>
                  <a:pt x="69" y="9"/>
                  <a:pt x="69" y="10"/>
                  <a:pt x="69" y="11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6"/>
                  <a:pt x="68" y="16"/>
                </a:cubicBezTo>
                <a:cubicBezTo>
                  <a:pt x="68" y="17"/>
                  <a:pt x="67" y="17"/>
                  <a:pt x="67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17" y="17"/>
                  <a:pt x="14" y="18"/>
                  <a:pt x="12" y="20"/>
                </a:cubicBezTo>
                <a:cubicBezTo>
                  <a:pt x="10" y="22"/>
                  <a:pt x="9" y="25"/>
                  <a:pt x="9" y="28"/>
                </a:cubicBezTo>
                <a:cubicBezTo>
                  <a:pt x="9" y="83"/>
                  <a:pt x="9" y="83"/>
                  <a:pt x="9" y="83"/>
                </a:cubicBezTo>
                <a:cubicBezTo>
                  <a:pt x="9" y="86"/>
                  <a:pt x="10" y="89"/>
                  <a:pt x="12" y="91"/>
                </a:cubicBezTo>
                <a:cubicBezTo>
                  <a:pt x="14" y="93"/>
                  <a:pt x="17" y="94"/>
                  <a:pt x="20" y="94"/>
                </a:cubicBezTo>
                <a:cubicBezTo>
                  <a:pt x="75" y="94"/>
                  <a:pt x="75" y="94"/>
                  <a:pt x="75" y="94"/>
                </a:cubicBezTo>
                <a:cubicBezTo>
                  <a:pt x="78" y="94"/>
                  <a:pt x="81" y="93"/>
                  <a:pt x="83" y="91"/>
                </a:cubicBezTo>
                <a:cubicBezTo>
                  <a:pt x="85" y="89"/>
                  <a:pt x="86" y="86"/>
                  <a:pt x="86" y="83"/>
                </a:cubicBezTo>
                <a:cubicBezTo>
                  <a:pt x="86" y="62"/>
                  <a:pt x="86" y="62"/>
                  <a:pt x="86" y="62"/>
                </a:cubicBezTo>
                <a:cubicBezTo>
                  <a:pt x="86" y="61"/>
                  <a:pt x="86" y="61"/>
                  <a:pt x="87" y="60"/>
                </a:cubicBezTo>
                <a:cubicBezTo>
                  <a:pt x="87" y="60"/>
                  <a:pt x="88" y="60"/>
                  <a:pt x="88" y="60"/>
                </a:cubicBezTo>
                <a:cubicBezTo>
                  <a:pt x="93" y="60"/>
                  <a:pt x="93" y="60"/>
                  <a:pt x="93" y="60"/>
                </a:cubicBezTo>
                <a:cubicBezTo>
                  <a:pt x="93" y="60"/>
                  <a:pt x="94" y="60"/>
                  <a:pt x="94" y="60"/>
                </a:cubicBezTo>
                <a:cubicBezTo>
                  <a:pt x="94" y="61"/>
                  <a:pt x="95" y="61"/>
                  <a:pt x="95" y="62"/>
                </a:cubicBezTo>
                <a:close/>
                <a:moveTo>
                  <a:pt x="120" y="4"/>
                </a:moveTo>
                <a:cubicBezTo>
                  <a:pt x="120" y="38"/>
                  <a:pt x="120" y="38"/>
                  <a:pt x="120" y="38"/>
                </a:cubicBezTo>
                <a:cubicBezTo>
                  <a:pt x="120" y="40"/>
                  <a:pt x="120" y="41"/>
                  <a:pt x="119" y="41"/>
                </a:cubicBezTo>
                <a:cubicBezTo>
                  <a:pt x="118" y="42"/>
                  <a:pt x="117" y="43"/>
                  <a:pt x="116" y="43"/>
                </a:cubicBezTo>
                <a:cubicBezTo>
                  <a:pt x="115" y="43"/>
                  <a:pt x="114" y="42"/>
                  <a:pt x="113" y="41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58" y="73"/>
                  <a:pt x="58" y="73"/>
                  <a:pt x="58" y="73"/>
                </a:cubicBezTo>
                <a:cubicBezTo>
                  <a:pt x="57" y="74"/>
                  <a:pt x="57" y="74"/>
                  <a:pt x="56" y="74"/>
                </a:cubicBezTo>
                <a:cubicBezTo>
                  <a:pt x="56" y="74"/>
                  <a:pt x="55" y="74"/>
                  <a:pt x="55" y="73"/>
                </a:cubicBezTo>
                <a:cubicBezTo>
                  <a:pt x="47" y="66"/>
                  <a:pt x="47" y="66"/>
                  <a:pt x="47" y="66"/>
                </a:cubicBezTo>
                <a:cubicBezTo>
                  <a:pt x="46" y="65"/>
                  <a:pt x="46" y="65"/>
                  <a:pt x="46" y="64"/>
                </a:cubicBezTo>
                <a:cubicBezTo>
                  <a:pt x="46" y="64"/>
                  <a:pt x="46" y="63"/>
                  <a:pt x="47" y="63"/>
                </a:cubicBezTo>
                <a:cubicBezTo>
                  <a:pt x="91" y="19"/>
                  <a:pt x="91" y="19"/>
                  <a:pt x="91" y="19"/>
                </a:cubicBezTo>
                <a:cubicBezTo>
                  <a:pt x="79" y="7"/>
                  <a:pt x="79" y="7"/>
                  <a:pt x="79" y="7"/>
                </a:cubicBezTo>
                <a:cubicBezTo>
                  <a:pt x="78" y="6"/>
                  <a:pt x="78" y="5"/>
                  <a:pt x="78" y="4"/>
                </a:cubicBezTo>
                <a:cubicBezTo>
                  <a:pt x="78" y="3"/>
                  <a:pt x="78" y="2"/>
                  <a:pt x="79" y="1"/>
                </a:cubicBezTo>
                <a:cubicBezTo>
                  <a:pt x="80" y="0"/>
                  <a:pt x="81" y="0"/>
                  <a:pt x="82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7" y="0"/>
                  <a:pt x="118" y="0"/>
                  <a:pt x="119" y="1"/>
                </a:cubicBezTo>
                <a:cubicBezTo>
                  <a:pt x="120" y="2"/>
                  <a:pt x="120" y="3"/>
                  <a:pt x="120" y="4"/>
                </a:cubicBezTo>
                <a:close/>
              </a:path>
            </a:pathLst>
          </a:custGeom>
          <a:solidFill>
            <a:srgbClr val="FBAA1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652104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15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Jumpstart Kit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Ease adoption by making it easier to get started</a:t>
            </a:r>
          </a:p>
          <a:p>
            <a:r>
              <a:rPr lang="en-US" dirty="0"/>
              <a:t> </a:t>
            </a:r>
            <a:r>
              <a:rPr lang="en-US" dirty="0" smtClean="0"/>
              <a:t>Time from hire to first production deploy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74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2015v2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2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3.xml><?xml version="1.0" encoding="utf-8"?>
<a:theme xmlns:a="http://schemas.openxmlformats.org/drawingml/2006/main" name="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4.xml><?xml version="1.0" encoding="utf-8"?>
<a:theme xmlns:a="http://schemas.openxmlformats.org/drawingml/2006/main" name="Default Theme">
  <a:themeElements>
    <a:clrScheme name="Custom 1">
      <a:dk1>
        <a:sysClr val="windowText" lastClr="000000"/>
      </a:dk1>
      <a:lt1>
        <a:sysClr val="window" lastClr="FFFFFF"/>
      </a:lt1>
      <a:dk2>
        <a:srgbClr val="2F3336"/>
      </a:dk2>
      <a:lt2>
        <a:srgbClr val="5AA1DA"/>
      </a:lt2>
      <a:accent1>
        <a:srgbClr val="F18B21"/>
      </a:accent1>
      <a:accent2>
        <a:srgbClr val="3F5364"/>
      </a:accent2>
      <a:accent3>
        <a:srgbClr val="6BB2E2"/>
      </a:accent3>
      <a:accent4>
        <a:srgbClr val="5AB7B2"/>
      </a:accent4>
      <a:accent5>
        <a:srgbClr val="FDB714"/>
      </a:accent5>
      <a:accent6>
        <a:srgbClr val="7D868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Gill Sans Light"/>
            <a:cs typeface="Gill Sans Light"/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smtClean="0">
            <a:solidFill>
              <a:schemeClr val="accent2"/>
            </a:solidFill>
            <a:latin typeface="Gill Sans Light"/>
            <a:cs typeface="Gill Sans Ligh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5.xml><?xml version="1.0" encoding="utf-8"?>
<a:theme xmlns:a="http://schemas.openxmlformats.org/drawingml/2006/main" name="1_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-16x9-Blue.potx" id="{AEDCA41E-F161-4EBB-B511-A8687687A8DC}" vid="{64ECDA82-38C2-4FAD-B0A3-D276970F43D1}"/>
    </a:ext>
  </a:extLst>
</a:theme>
</file>

<file path=ppt/theme/theme6.xml><?xml version="1.0" encoding="utf-8"?>
<a:theme xmlns:a="http://schemas.openxmlformats.org/drawingml/2006/main" name="2_ap chef">
  <a:themeElements>
    <a:clrScheme name="Chef">
      <a:dk1>
        <a:srgbClr val="FFFFFF"/>
      </a:dk1>
      <a:lt1>
        <a:sysClr val="window" lastClr="FFFFFF"/>
      </a:lt1>
      <a:dk2>
        <a:srgbClr val="324353"/>
      </a:dk2>
      <a:lt2>
        <a:srgbClr val="EC7509"/>
      </a:lt2>
      <a:accent1>
        <a:srgbClr val="5AA2DB"/>
      </a:accent1>
      <a:accent2>
        <a:srgbClr val="4BAAA3"/>
      </a:accent2>
      <a:accent3>
        <a:srgbClr val="FBAA13"/>
      </a:accent3>
      <a:accent4>
        <a:srgbClr val="6A7379"/>
      </a:accent4>
      <a:accent5>
        <a:srgbClr val="2F3336"/>
      </a:accent5>
      <a:accent6>
        <a:srgbClr val="00000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 w="38100" cmpd="sng">
          <a:solidFill>
            <a:schemeClr val="accent1"/>
          </a:solidFill>
          <a:prstDash val="lgDash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-16x9-Blue.potx" id="{AEDCA41E-F161-4EBB-B511-A8687687A8DC}" vid="{64ECDA82-38C2-4FAD-B0A3-D276970F43D1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2015-Blank-Chef-Template</Template>
  <TotalTime>19560</TotalTime>
  <Words>1298</Words>
  <Application>Microsoft Macintosh PowerPoint</Application>
  <PresentationFormat>Custom</PresentationFormat>
  <Paragraphs>272</Paragraphs>
  <Slides>43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Chef2015v2</vt:lpstr>
      <vt:lpstr>ChefDk3.2Template</vt:lpstr>
      <vt:lpstr>ap chef</vt:lpstr>
      <vt:lpstr>Default Theme</vt:lpstr>
      <vt:lpstr>1_ap chef</vt:lpstr>
      <vt:lpstr>2_ap chef</vt:lpstr>
      <vt:lpstr>Community, the secret ingredient for DevOps</vt:lpstr>
      <vt:lpstr>Nathen Harvey</vt:lpstr>
      <vt:lpstr>RailsConf 2010</vt:lpstr>
      <vt:lpstr>RailsConf 2010</vt:lpstr>
      <vt:lpstr>PowerPoint Presentation</vt:lpstr>
      <vt:lpstr>Community</vt:lpstr>
      <vt:lpstr>PowerPoint Presentation</vt:lpstr>
      <vt:lpstr>Forming Communities</vt:lpstr>
      <vt:lpstr>Jumpstart Kit</vt:lpstr>
      <vt:lpstr>Demo Days!</vt:lpstr>
      <vt:lpstr>Demo Days!</vt:lpstr>
      <vt:lpstr>Demo Days!</vt:lpstr>
      <vt:lpstr>Demo Days!</vt:lpstr>
      <vt:lpstr>Demo Days!</vt:lpstr>
      <vt:lpstr>Lunch &amp; Learn</vt:lpstr>
      <vt:lpstr>PowerPoint Presentation</vt:lpstr>
      <vt:lpstr>PowerPoint Presentation</vt:lpstr>
      <vt:lpstr>PowerPoint Presentation</vt:lpstr>
      <vt:lpstr>PowerPoint Presentation</vt:lpstr>
      <vt:lpstr>Knowledge Share</vt:lpstr>
      <vt:lpstr>Listen Up!</vt:lpstr>
      <vt:lpstr>Forming Communities</vt:lpstr>
      <vt:lpstr>One Team</vt:lpstr>
      <vt:lpstr>PowerPoint Presentation</vt:lpstr>
      <vt:lpstr>PowerPoint Presentation</vt:lpstr>
      <vt:lpstr>Coaching Kata</vt:lpstr>
      <vt:lpstr>Forming Communities</vt:lpstr>
      <vt:lpstr>Meetups</vt:lpstr>
      <vt:lpstr>PowerPoint Presentation</vt:lpstr>
      <vt:lpstr>Host Meetups</vt:lpstr>
      <vt:lpstr>PowerPoint Presentation</vt:lpstr>
      <vt:lpstr>Bring the conference to your team</vt:lpstr>
      <vt:lpstr>PowerPoint Presentation</vt:lpstr>
      <vt:lpstr>Road trip!</vt:lpstr>
      <vt:lpstr>Engineer Exchange</vt:lpstr>
      <vt:lpstr>Forming Communities</vt:lpstr>
      <vt:lpstr>You are responsible…</vt:lpstr>
      <vt:lpstr>…but you are not alone!</vt:lpstr>
      <vt:lpstr>Get involved!</vt:lpstr>
      <vt:lpstr>PowerPoint Presentation</vt:lpstr>
      <vt:lpstr>PowerPoint Presentation</vt:lpstr>
      <vt:lpstr>Nathen Harvey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at Velocity</dc:title>
  <dc:creator>Julian Dunn</dc:creator>
  <cp:lastModifiedBy>Nathen Harvey</cp:lastModifiedBy>
  <cp:revision>99</cp:revision>
  <cp:lastPrinted>2016-04-14T12:27:24Z</cp:lastPrinted>
  <dcterms:created xsi:type="dcterms:W3CDTF">2015-10-20T02:34:43Z</dcterms:created>
  <dcterms:modified xsi:type="dcterms:W3CDTF">2016-05-02T06:54:50Z</dcterms:modified>
</cp:coreProperties>
</file>